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9" r:id="rId4"/>
    <p:sldId id="258" r:id="rId5"/>
    <p:sldId id="260" r:id="rId6"/>
    <p:sldId id="274" r:id="rId7"/>
    <p:sldId id="275" r:id="rId8"/>
    <p:sldId id="262" r:id="rId9"/>
    <p:sldId id="263" r:id="rId10"/>
    <p:sldId id="264" r:id="rId11"/>
    <p:sldId id="265" r:id="rId12"/>
    <p:sldId id="278" r:id="rId13"/>
    <p:sldId id="267" r:id="rId14"/>
    <p:sldId id="266" r:id="rId15"/>
    <p:sldId id="268" r:id="rId16"/>
    <p:sldId id="281" r:id="rId17"/>
    <p:sldId id="269" r:id="rId18"/>
    <p:sldId id="277" r:id="rId19"/>
    <p:sldId id="282" r:id="rId20"/>
    <p:sldId id="279" r:id="rId21"/>
    <p:sldId id="280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D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9"/>
    <p:restoredTop sz="95218"/>
  </p:normalViewPr>
  <p:slideViewPr>
    <p:cSldViewPr snapToGrid="0" snapToObjects="1">
      <p:cViewPr>
        <p:scale>
          <a:sx n="95" d="100"/>
          <a:sy n="95" d="100"/>
        </p:scale>
        <p:origin x="776" y="224"/>
      </p:cViewPr>
      <p:guideLst/>
    </p:cSldViewPr>
  </p:slideViewPr>
  <p:outlineViewPr>
    <p:cViewPr>
      <p:scale>
        <a:sx n="33" d="100"/>
        <a:sy n="33" d="100"/>
      </p:scale>
      <p:origin x="0" y="-19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1" d="100"/>
          <a:sy n="71" d="100"/>
        </p:scale>
        <p:origin x="320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7565-867F-9941-8A24-C4B04BD1BA22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29BCD-BD47-7C4E-8978-54158A2E13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8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F24F7-60EF-F54A-91C0-C78379D0DECD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E0FCE7-ABDC-C749-A20A-4BDF7716B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docs" TargetMode="External"/><Relationship Id="rId4" Type="http://schemas.openxmlformats.org/officeDocument/2006/relationships/hyperlink" Target="https://en.wikipedia.org/wiki/Twitter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>
                <a:hlinkClick r:id="rId3"/>
              </a:rPr>
              <a:t>https://dev.twitter.com/docs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>
                <a:hlinkClick r:id="rId4"/>
              </a:rPr>
              <a:t>https://en.wikipedia.org/wiki/Twitter</a:t>
            </a:r>
            <a:endParaRPr lang="en-US" sz="1200" dirty="0" smtClean="0"/>
          </a:p>
          <a:p>
            <a:pPr marL="0" indent="0">
              <a:buNone/>
            </a:pPr>
            <a:r>
              <a:rPr lang="en-US" sz="1200" dirty="0" smtClean="0"/>
              <a:t>http://</a:t>
            </a:r>
            <a:r>
              <a:rPr lang="en-US" sz="1200" dirty="0" err="1" smtClean="0"/>
              <a:t>www.nytimes.com</a:t>
            </a:r>
            <a:r>
              <a:rPr lang="en-US" sz="1200" dirty="0" smtClean="0"/>
              <a:t>/2016/11/09/technology/</a:t>
            </a:r>
            <a:r>
              <a:rPr lang="en-US" sz="1200" dirty="0" err="1" smtClean="0"/>
              <a:t>for-election-day-chatter-twitter-ruled-social-media.html?_r</a:t>
            </a:r>
            <a:r>
              <a:rPr lang="en-US" sz="1200" dirty="0" smtClean="0"/>
              <a:t>=0</a:t>
            </a:r>
          </a:p>
          <a:p>
            <a:pPr marL="0" indent="0">
              <a:buNone/>
            </a:pPr>
            <a:r>
              <a:rPr lang="en-US" sz="1200" dirty="0" smtClean="0"/>
              <a:t>http://</a:t>
            </a:r>
            <a:r>
              <a:rPr lang="en-US" sz="1200" dirty="0" err="1" smtClean="0"/>
              <a:t>www.dsayce.com</a:t>
            </a:r>
            <a:r>
              <a:rPr lang="en-US" sz="1200" dirty="0" smtClean="0"/>
              <a:t>/social-media/10-billions-tweets/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dev.twitter.com</a:t>
            </a:r>
            <a:r>
              <a:rPr lang="en-US" dirty="0" smtClean="0"/>
              <a:t>/rest/public/search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dev.twitter.com</a:t>
            </a:r>
            <a:r>
              <a:rPr lang="en-US" dirty="0" smtClean="0"/>
              <a:t>/rest/reference/get/statuses/</a:t>
            </a:r>
            <a:r>
              <a:rPr lang="en-US" dirty="0" err="1" smtClean="0"/>
              <a:t>user_timeline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0FCE7-ABDC-C749-A20A-4BDF7716BD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34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StreamListener</a:t>
            </a:r>
            <a:r>
              <a:rPr lang="en-US" dirty="0" smtClean="0"/>
              <a:t> </a:t>
            </a:r>
            <a:r>
              <a:rPr lang="en-US" dirty="0"/>
              <a:t>has several methods, with </a:t>
            </a:r>
            <a:endParaRPr lang="en-US" dirty="0" smtClean="0"/>
          </a:p>
          <a:p>
            <a:r>
              <a:rPr lang="en-US" dirty="0" err="1" smtClean="0"/>
              <a:t>on_data</a:t>
            </a:r>
            <a:r>
              <a:rPr lang="en-US" dirty="0"/>
              <a:t>() </a:t>
            </a:r>
            <a:r>
              <a:rPr lang="en-US" dirty="0" smtClean="0"/>
              <a:t>and</a:t>
            </a:r>
          </a:p>
          <a:p>
            <a:r>
              <a:rPr lang="en-US" dirty="0" smtClean="0"/>
              <a:t> </a:t>
            </a:r>
            <a:r>
              <a:rPr lang="en-US" dirty="0" err="1"/>
              <a:t>on_status</a:t>
            </a:r>
            <a:r>
              <a:rPr lang="en-US" dirty="0"/>
              <a:t>() being the most useful ones. </a:t>
            </a:r>
            <a:r>
              <a:rPr lang="en-US" dirty="0" smtClean="0"/>
              <a:t>Here </a:t>
            </a:r>
            <a:r>
              <a:rPr lang="en-US" dirty="0"/>
              <a:t>is a sample program which implements this behavior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0FCE7-ABDC-C749-A20A-4BDF7716BD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1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0FCE7-ABDC-C749-A20A-4BDF7716BD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4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/wiki/Ghanaian_general_election,_2016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E0FCE7-ABDC-C749-A20A-4BDF7716BD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8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9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9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9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27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1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51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871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55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61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4643A-5E94-B649-8A41-5275453B7C1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F6439-39F1-0343-9F6E-C62ECE33AA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14854"/>
            <a:ext cx="9144000" cy="4590192"/>
          </a:xfrm>
        </p:spPr>
        <p:txBody>
          <a:bodyPr>
            <a:normAutofit/>
          </a:bodyPr>
          <a:lstStyle/>
          <a:p>
            <a:r>
              <a:rPr lang="en-US" dirty="0" smtClean="0"/>
              <a:t>Interactive Twitter Data</a:t>
            </a:r>
            <a:br>
              <a:rPr lang="en-US" dirty="0" smtClean="0"/>
            </a:br>
            <a:r>
              <a:rPr lang="en-US" dirty="0" smtClean="0"/>
              <a:t> Visualization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Word Cloud 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073661" y="6064469"/>
            <a:ext cx="2858086" cy="79353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Mehmet </a:t>
            </a:r>
            <a:r>
              <a:rPr lang="en-US" dirty="0" err="1" smtClean="0"/>
              <a:t>Duman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3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5" y="900326"/>
            <a:ext cx="10659030" cy="49237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000" dirty="0" smtClean="0"/>
              <a:t>Multiprocessing to </a:t>
            </a:r>
            <a:r>
              <a:rPr lang="en-US" sz="2000" dirty="0"/>
              <a:t>r</a:t>
            </a:r>
            <a:r>
              <a:rPr lang="en-US" sz="2000" dirty="0" smtClean="0"/>
              <a:t>ead and process tweets by worker</a:t>
            </a:r>
            <a:endParaRPr lang="en-US" sz="2000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65" y="1392699"/>
            <a:ext cx="4595855" cy="1910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960" y="1364560"/>
            <a:ext cx="6839240" cy="3784215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-534573" y="3530990"/>
            <a:ext cx="11563644" cy="3193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r>
              <a:rPr lang="en-US" sz="1800" b="1" dirty="0" err="1" smtClean="0"/>
              <a:t>multiprocessing.Pool</a:t>
            </a:r>
            <a:r>
              <a:rPr lang="en-US" sz="1800" b="1" dirty="0" smtClean="0"/>
              <a:t>(</a:t>
            </a:r>
            <a:r>
              <a:rPr lang="en-US" sz="1800" b="1" i="1" dirty="0"/>
              <a:t>processes</a:t>
            </a:r>
            <a:r>
              <a:rPr lang="en-US" sz="1800" b="1" dirty="0" smtClean="0"/>
              <a:t>)</a:t>
            </a:r>
          </a:p>
          <a:p>
            <a:pPr marL="914400" lvl="2" indent="0">
              <a:buNone/>
            </a:pPr>
            <a:r>
              <a:rPr lang="en-US" sz="1800" dirty="0"/>
              <a:t>A process pool object which controls a pool </a:t>
            </a:r>
            <a:endParaRPr lang="en-US" sz="1800" dirty="0" smtClean="0"/>
          </a:p>
          <a:p>
            <a:pPr marL="914400" lvl="2" indent="0">
              <a:buNone/>
            </a:pPr>
            <a:r>
              <a:rPr lang="en-US" sz="1800" dirty="0" smtClean="0"/>
              <a:t>of </a:t>
            </a:r>
            <a:r>
              <a:rPr lang="en-US" sz="1800" dirty="0"/>
              <a:t>worker processes to which jobs can be </a:t>
            </a:r>
            <a:endParaRPr lang="en-US" sz="1800" dirty="0" smtClean="0"/>
          </a:p>
          <a:p>
            <a:pPr marL="914400" lvl="2" indent="0">
              <a:buNone/>
            </a:pPr>
            <a:r>
              <a:rPr lang="en-US" sz="1800" dirty="0" smtClean="0"/>
              <a:t>submitted</a:t>
            </a:r>
          </a:p>
          <a:p>
            <a:pPr marL="914400" lvl="2" indent="0">
              <a:buNone/>
            </a:pPr>
            <a:endParaRPr lang="en-US" sz="1800" dirty="0" smtClean="0"/>
          </a:p>
          <a:p>
            <a:pPr marL="914400" lvl="2" indent="0">
              <a:buNone/>
            </a:pPr>
            <a:endParaRPr lang="en-US" sz="1800" b="1" dirty="0" smtClean="0"/>
          </a:p>
          <a:p>
            <a:pPr marL="914400" lvl="2" indent="0">
              <a:buNone/>
            </a:pPr>
            <a:r>
              <a:rPr lang="en-US" sz="1800" b="1" dirty="0" smtClean="0"/>
              <a:t>map(</a:t>
            </a:r>
            <a:r>
              <a:rPr lang="en-US" sz="1800" b="1" dirty="0" err="1" smtClean="0"/>
              <a:t>func</a:t>
            </a:r>
            <a:r>
              <a:rPr lang="en-US" sz="1800" b="1" dirty="0"/>
              <a:t>, </a:t>
            </a:r>
            <a:r>
              <a:rPr lang="en-US" sz="1800" b="1" dirty="0" err="1"/>
              <a:t>iterable</a:t>
            </a:r>
            <a:r>
              <a:rPr lang="en-US" sz="1800" b="1" dirty="0"/>
              <a:t>[, </a:t>
            </a:r>
            <a:r>
              <a:rPr lang="en-US" sz="1800" b="1" dirty="0" err="1"/>
              <a:t>chunksize</a:t>
            </a:r>
            <a:r>
              <a:rPr lang="en-US" sz="1800" b="1" dirty="0"/>
              <a:t>])</a:t>
            </a:r>
          </a:p>
          <a:p>
            <a:pPr marL="914400" lvl="2" indent="0">
              <a:buNone/>
            </a:pPr>
            <a:r>
              <a:rPr lang="en-US" sz="1800" dirty="0"/>
              <a:t>A parallel equivalent of the </a:t>
            </a:r>
            <a:r>
              <a:rPr lang="en-US" sz="1800" dirty="0" smtClean="0"/>
              <a:t>map() built-in function (it supports only one </a:t>
            </a:r>
            <a:r>
              <a:rPr lang="en-US" sz="1800" dirty="0" err="1" smtClean="0"/>
              <a:t>iterable</a:t>
            </a:r>
            <a:r>
              <a:rPr lang="en-US" sz="1800" dirty="0" smtClean="0"/>
              <a:t> argument though). </a:t>
            </a:r>
            <a:r>
              <a:rPr lang="en-US" sz="1800" dirty="0"/>
              <a:t>The </a:t>
            </a:r>
            <a:r>
              <a:rPr lang="en-US" sz="1800" dirty="0" err="1"/>
              <a:t>Pool.map</a:t>
            </a:r>
            <a:r>
              <a:rPr lang="en-US" sz="1800" dirty="0"/>
              <a:t> </a:t>
            </a:r>
            <a:r>
              <a:rPr lang="en-US" sz="1800" dirty="0" smtClean="0"/>
              <a:t>will </a:t>
            </a:r>
            <a:r>
              <a:rPr lang="en-US" sz="1800" dirty="0"/>
              <a:t>lock the main program until all a process is finished, which is quite useful if we want to obtain </a:t>
            </a:r>
            <a:r>
              <a:rPr lang="en-US" sz="1800" dirty="0" err="1"/>
              <a:t>resuls</a:t>
            </a:r>
            <a:r>
              <a:rPr lang="en-US" sz="1800" dirty="0"/>
              <a:t> in a particular order for certain applications. </a:t>
            </a:r>
            <a:endParaRPr lang="en-US" sz="1800" dirty="0" smtClean="0"/>
          </a:p>
          <a:p>
            <a:pPr marL="914400" lvl="2" indent="0">
              <a:buNone/>
            </a:pPr>
            <a:endParaRPr lang="en-US" sz="1800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56677" y="362786"/>
            <a:ext cx="11979051" cy="3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How to get tweets?    Python  - Multiprocessing</a:t>
            </a:r>
            <a:endParaRPr lang="en-US" sz="3200" dirty="0"/>
          </a:p>
        </p:txBody>
      </p:sp>
      <p:sp>
        <p:nvSpPr>
          <p:cNvPr id="24" name="Right Arrow 23"/>
          <p:cNvSpPr/>
          <p:nvPr/>
        </p:nvSpPr>
        <p:spPr>
          <a:xfrm>
            <a:off x="85551" y="2206289"/>
            <a:ext cx="293489" cy="169981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97271" y="2611908"/>
            <a:ext cx="293489" cy="169981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16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8" y="787786"/>
            <a:ext cx="11591777" cy="599987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Twitter API authentication, retrieve real-time tweets  and record it.</a:t>
            </a:r>
          </a:p>
          <a:p>
            <a:pPr lvl="2"/>
            <a:r>
              <a:rPr lang="en-US" dirty="0"/>
              <a:t>Listen the Twitter </a:t>
            </a:r>
            <a:r>
              <a:rPr lang="en-US" dirty="0" smtClean="0"/>
              <a:t>API  for new tweets</a:t>
            </a:r>
          </a:p>
          <a:p>
            <a:pPr lvl="2"/>
            <a:r>
              <a:rPr lang="en-US" dirty="0" smtClean="0"/>
              <a:t>Record tweets </a:t>
            </a:r>
            <a:r>
              <a:rPr lang="en-US" dirty="0"/>
              <a:t>text properties by time-period or after certain number of tweets </a:t>
            </a:r>
            <a:r>
              <a:rPr lang="en-US" dirty="0" smtClean="0"/>
              <a:t>retrieved</a:t>
            </a:r>
          </a:p>
          <a:p>
            <a:pPr lvl="2"/>
            <a:r>
              <a:rPr lang="en-US" dirty="0" smtClean="0"/>
              <a:t>Run second python program by time-period or after certain number of tweets retrieved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 Python  </a:t>
            </a:r>
            <a:r>
              <a:rPr lang="en-US" sz="3200" dirty="0"/>
              <a:t>-</a:t>
            </a:r>
            <a:r>
              <a:rPr lang="en-US" sz="3200" dirty="0" smtClean="0"/>
              <a:t>  </a:t>
            </a:r>
            <a:r>
              <a:rPr lang="en-US" sz="3200" dirty="0" err="1" smtClean="0"/>
              <a:t>WordCloud</a:t>
            </a:r>
            <a:r>
              <a:rPr lang="en-US" sz="3200" dirty="0" smtClean="0"/>
              <a:t> library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005" y="3414933"/>
            <a:ext cx="8696639" cy="22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 Python  </a:t>
            </a:r>
            <a:r>
              <a:rPr lang="en-US" sz="3200" dirty="0"/>
              <a:t>-</a:t>
            </a:r>
            <a:r>
              <a:rPr lang="en-US" sz="3200" dirty="0" smtClean="0"/>
              <a:t>  </a:t>
            </a:r>
            <a:r>
              <a:rPr lang="en-US" sz="3200" dirty="0" err="1" smtClean="0"/>
              <a:t>WordCloud</a:t>
            </a:r>
            <a:r>
              <a:rPr lang="en-US" sz="3200" dirty="0" smtClean="0"/>
              <a:t> library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72" y="1624491"/>
            <a:ext cx="8577011" cy="4839613"/>
          </a:xfrm>
        </p:spPr>
      </p:pic>
    </p:spTree>
    <p:extLst>
      <p:ext uri="{BB962C8B-B14F-4D97-AF65-F5344CB8AC3E}">
        <p14:creationId xmlns:p14="http://schemas.microsoft.com/office/powerpoint/2010/main" val="17560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419" y="829997"/>
            <a:ext cx="6330463" cy="5514536"/>
          </a:xfrm>
        </p:spPr>
        <p:txBody>
          <a:bodyPr>
            <a:noAutofit/>
          </a:bodyPr>
          <a:lstStyle/>
          <a:p>
            <a:r>
              <a:rPr lang="en-US" dirty="0" smtClean="0"/>
              <a:t>Producing </a:t>
            </a:r>
            <a:r>
              <a:rPr lang="en-US" dirty="0" err="1" smtClean="0"/>
              <a:t>dynamic,interactive</a:t>
            </a:r>
            <a:r>
              <a:rPr lang="en-US" dirty="0" smtClean="0"/>
              <a:t> data visualization</a:t>
            </a:r>
          </a:p>
          <a:p>
            <a:endParaRPr lang="en-US" dirty="0" smtClean="0"/>
          </a:p>
          <a:p>
            <a:r>
              <a:rPr lang="en-US" dirty="0" smtClean="0"/>
              <a:t>Solves the fundamental problem of data visualization </a:t>
            </a:r>
          </a:p>
          <a:p>
            <a:pPr lvl="1"/>
            <a:r>
              <a:rPr lang="en-US" dirty="0" smtClean="0"/>
              <a:t>Supports </a:t>
            </a:r>
            <a:r>
              <a:rPr lang="en-US" dirty="0"/>
              <a:t>differential data update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Creates SVG </a:t>
            </a:r>
            <a:r>
              <a:rPr lang="en-US" dirty="0" smtClean="0"/>
              <a:t>(</a:t>
            </a:r>
            <a:r>
              <a:rPr lang="en-US" dirty="0"/>
              <a:t>Scalable Vector Graphics )</a:t>
            </a:r>
            <a:r>
              <a:rPr lang="en-US" dirty="0" smtClean="0"/>
              <a:t> elements</a:t>
            </a:r>
          </a:p>
          <a:p>
            <a:pPr lvl="1"/>
            <a:r>
              <a:rPr lang="en-US" dirty="0" smtClean="0"/>
              <a:t>helps to facilitate zoom-in, zoom-out functions</a:t>
            </a:r>
            <a:r>
              <a:rPr lang="en-US" dirty="0"/>
              <a:t/>
            </a:r>
            <a:br>
              <a:rPr lang="en-US" dirty="0"/>
            </a:br>
            <a:endParaRPr lang="en-US" dirty="0" smtClean="0">
              <a:effectLst/>
            </a:endParaRPr>
          </a:p>
          <a:p>
            <a:pPr lvl="1"/>
            <a:endParaRPr lang="en-US" dirty="0" smtClean="0">
              <a:effectLst/>
            </a:endParaRPr>
          </a:p>
          <a:p>
            <a:pPr lvl="2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D3.js  - D3 for Data-Driven </a:t>
            </a:r>
            <a:r>
              <a:rPr lang="en-US" sz="3200" dirty="0"/>
              <a:t>Documents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085" y="717452"/>
            <a:ext cx="4052887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70" y="4239463"/>
            <a:ext cx="5515494" cy="221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0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5" y="1139475"/>
            <a:ext cx="10011917" cy="54825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 smtClean="0"/>
              <a:t>Find word frequencies and calculate the weight based on frequencies 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911055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</a:t>
            </a:r>
            <a:r>
              <a:rPr lang="en-US" sz="3200" dirty="0"/>
              <a:t> </a:t>
            </a:r>
            <a:r>
              <a:rPr lang="en-US" sz="3200" dirty="0" smtClean="0"/>
              <a:t>Python  – Word </a:t>
            </a:r>
            <a:r>
              <a:rPr lang="en-US" sz="3200" dirty="0"/>
              <a:t>frequencies  </a:t>
            </a:r>
            <a:r>
              <a:rPr lang="en-US" sz="3200" dirty="0" smtClean="0"/>
              <a:t>for </a:t>
            </a:r>
            <a:r>
              <a:rPr lang="en-US" sz="3200" dirty="0"/>
              <a:t>D3.js </a:t>
            </a:r>
            <a:r>
              <a:rPr lang="en-US" sz="3200" dirty="0" err="1" smtClean="0"/>
              <a:t>WordCloud</a:t>
            </a:r>
            <a:r>
              <a:rPr lang="en-US" sz="3200" dirty="0" smtClean="0"/>
              <a:t>  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728" y="2813540"/>
            <a:ext cx="7178883" cy="33625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54" y="1538255"/>
            <a:ext cx="4965700" cy="1143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45922" y="6588390"/>
            <a:ext cx="11183819" cy="410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 smtClean="0"/>
              <a:t>For </a:t>
            </a:r>
            <a:r>
              <a:rPr lang="en-US" sz="1400" smtClean="0"/>
              <a:t>weight calculation :http</a:t>
            </a:r>
            <a:r>
              <a:rPr lang="en-US" sz="1400" dirty="0" smtClean="0"/>
              <a:t>://</a:t>
            </a:r>
            <a:r>
              <a:rPr lang="en-US" sz="1400" dirty="0" err="1" smtClean="0"/>
              <a:t>www.bennybottema.com</a:t>
            </a:r>
            <a:r>
              <a:rPr lang="en-US" sz="1400" dirty="0" smtClean="0"/>
              <a:t>/2016/03/02/showcase-your-skillset-with-an-interactive-colorful-d3-js-tag-cloud/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75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125407"/>
            <a:ext cx="5791608" cy="5430137"/>
          </a:xfrm>
        </p:spPr>
        <p:txBody>
          <a:bodyPr>
            <a:noAutofit/>
          </a:bodyPr>
          <a:lstStyle/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Interactive Visualization for text files (most popular top 30 words)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Interactive updates for new top words 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Transition animation brings focus on the important changes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JavaScript  D3.js</a:t>
            </a:r>
          </a:p>
        </p:txBody>
      </p:sp>
      <p:pic>
        <p:nvPicPr>
          <p:cNvPr id="5" name="D3js_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43005" y="872197"/>
            <a:ext cx="5331370" cy="549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8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3586"/>
            <a:ext cx="10902696" cy="5662974"/>
          </a:xfrm>
        </p:spPr>
        <p:txBody>
          <a:bodyPr>
            <a:normAutofit/>
          </a:bodyPr>
          <a:lstStyle/>
          <a:p>
            <a:r>
              <a:rPr lang="en-US" dirty="0" smtClean="0"/>
              <a:t>Get data from twitter and generate most used word visualization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Yes, I was able to get new tweets and most recent 3200 tweets for selected user</a:t>
            </a:r>
          </a:p>
          <a:p>
            <a:endParaRPr lang="en-US" dirty="0" smtClean="0"/>
          </a:p>
          <a:p>
            <a:r>
              <a:rPr lang="en-US" dirty="0" smtClean="0"/>
              <a:t>Find Historical twitter data for 2016 Presidential Election day 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 Twitter has one week restriction for old tweets, but if you have tweet ID’s you can get it . 2016 Election day there was more than 40 million tweets. I found tweet ID’s for 20 Million  tweets, but It was to slow to retrieve it one by one. </a:t>
            </a:r>
            <a:endParaRPr lang="en-US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r>
              <a:rPr lang="en-US" dirty="0" smtClean="0"/>
              <a:t>Create Word Cloud to analyze twitter social media for selected filter</a:t>
            </a:r>
            <a:endParaRPr lang="en-US" dirty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Yes</a:t>
            </a:r>
            <a:endParaRPr lang="en-US" dirty="0" smtClean="0"/>
          </a:p>
          <a:p>
            <a:r>
              <a:rPr lang="en-US" dirty="0" smtClean="0"/>
              <a:t>It is great to find out what social media talks about a subject by just using a simple filter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59025" y="365126"/>
            <a:ext cx="11137331" cy="3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Conclusion - 1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419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64" y="829996"/>
            <a:ext cx="11197882" cy="6028004"/>
          </a:xfrm>
        </p:spPr>
        <p:txBody>
          <a:bodyPr>
            <a:noAutofit/>
          </a:bodyPr>
          <a:lstStyle/>
          <a:p>
            <a:endParaRPr lang="en-US" dirty="0" smtClean="0"/>
          </a:p>
          <a:p>
            <a:r>
              <a:rPr lang="en-US" dirty="0" smtClean="0"/>
              <a:t>Python Multithreading needs to improve, so complex,  I </a:t>
            </a:r>
            <a:r>
              <a:rPr lang="en-US" dirty="0" err="1" smtClean="0"/>
              <a:t>could’t</a:t>
            </a:r>
            <a:r>
              <a:rPr lang="en-US" dirty="0" smtClean="0"/>
              <a:t> use it</a:t>
            </a:r>
          </a:p>
          <a:p>
            <a:endParaRPr lang="en-US" dirty="0" smtClean="0"/>
          </a:p>
          <a:p>
            <a:r>
              <a:rPr lang="en-US" dirty="0" smtClean="0"/>
              <a:t>Python Multiprocessing increased the performance significantly</a:t>
            </a:r>
          </a:p>
          <a:p>
            <a:endParaRPr lang="en-US" dirty="0" smtClean="0"/>
          </a:p>
          <a:p>
            <a:r>
              <a:rPr lang="en-US" b="1" dirty="0" smtClean="0"/>
              <a:t>C</a:t>
            </a:r>
            <a:r>
              <a:rPr lang="en-US" dirty="0" smtClean="0"/>
              <a:t> </a:t>
            </a:r>
            <a:r>
              <a:rPr lang="en-US" dirty="0" err="1" smtClean="0"/>
              <a:t>OpenMP</a:t>
            </a:r>
            <a:r>
              <a:rPr lang="en-US" dirty="0" smtClean="0"/>
              <a:t> and </a:t>
            </a:r>
            <a:r>
              <a:rPr lang="en-US" b="1" dirty="0" smtClean="0"/>
              <a:t>C</a:t>
            </a:r>
            <a:r>
              <a:rPr lang="en-US" dirty="0" smtClean="0"/>
              <a:t> MPI are more powerful</a:t>
            </a:r>
          </a:p>
          <a:p>
            <a:endParaRPr lang="en-US" dirty="0" smtClean="0"/>
          </a:p>
          <a:p>
            <a:r>
              <a:rPr lang="en-US" dirty="0" err="1" smtClean="0"/>
              <a:t>Tweepy</a:t>
            </a:r>
            <a:r>
              <a:rPr lang="en-US" dirty="0" smtClean="0"/>
              <a:t> is a great open-source library to access to the Twitter API, heavily 	relies on it and has great Streaming API support  </a:t>
            </a:r>
          </a:p>
          <a:p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Conclusion - 2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705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752559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Filter: ‘Ghana’           Tweets for Dec 6 2016 (8:25am-4:38pm)</a:t>
            </a:r>
            <a:endParaRPr lang="en-US" sz="3200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" y="825378"/>
            <a:ext cx="10466166" cy="5654669"/>
          </a:xfrm>
        </p:spPr>
      </p:pic>
    </p:spTree>
    <p:extLst>
      <p:ext uri="{BB962C8B-B14F-4D97-AF65-F5344CB8AC3E}">
        <p14:creationId xmlns:p14="http://schemas.microsoft.com/office/powerpoint/2010/main" val="72723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6" y="353975"/>
            <a:ext cx="3409364" cy="352326"/>
          </a:xfrm>
        </p:spPr>
        <p:txBody>
          <a:bodyPr>
            <a:noAutofit/>
          </a:bodyPr>
          <a:lstStyle/>
          <a:p>
            <a:r>
              <a:rPr lang="en-US" sz="3200" dirty="0"/>
              <a:t>Ghana </a:t>
            </a:r>
            <a:r>
              <a:rPr lang="en-US" sz="3200" dirty="0" smtClean="0"/>
              <a:t>Election</a:t>
            </a:r>
            <a:endParaRPr lang="en-US" sz="3200" dirty="0"/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880553" y="773141"/>
            <a:ext cx="2817656" cy="3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Dec 6,2016</a:t>
            </a:r>
            <a:endParaRPr lang="en-US" sz="3200" dirty="0"/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8122248" y="622031"/>
            <a:ext cx="3388433" cy="3523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Dec 7,2016 (today)</a:t>
            </a:r>
            <a:endParaRPr lang="en-US" sz="32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77" y="3610592"/>
            <a:ext cx="4070458" cy="27284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41" y="1150125"/>
            <a:ext cx="4080394" cy="2477382"/>
          </a:xfrm>
          <a:prstGeom prst="rect">
            <a:avLst/>
          </a:prstGeom>
        </p:spPr>
      </p:pic>
      <p:graphicFrame>
        <p:nvGraphicFramePr>
          <p:cNvPr id="5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905308"/>
              </p:ext>
            </p:extLst>
          </p:nvPr>
        </p:nvGraphicFramePr>
        <p:xfrm>
          <a:off x="4592141" y="1177309"/>
          <a:ext cx="2467650" cy="49956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50"/>
              </a:tblGrid>
              <a:tr h="559463">
                <a:tc>
                  <a:txBody>
                    <a:bodyPr/>
                    <a:lstStyle/>
                    <a:p>
                      <a:r>
                        <a:rPr lang="en-US" dirty="0" smtClean="0"/>
                        <a:t>Presidential Candidate</a:t>
                      </a:r>
                      <a:endParaRPr lang="en-US" dirty="0"/>
                    </a:p>
                  </a:txBody>
                  <a:tcPr/>
                </a:tc>
              </a:tr>
              <a:tr h="63293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*John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aseline="0" dirty="0" err="1" smtClean="0">
                          <a:solidFill>
                            <a:schemeClr val="tx1"/>
                          </a:solidFill>
                        </a:rPr>
                        <a:t>Draman</a:t>
                      </a:r>
                      <a:r>
                        <a:rPr 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baseline="0" dirty="0" err="1" smtClean="0">
                          <a:solidFill>
                            <a:schemeClr val="tx1"/>
                          </a:solidFill>
                        </a:rPr>
                        <a:t>Mahama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5594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Ivor </a:t>
                      </a:r>
                      <a:r>
                        <a:rPr lang="en-US" dirty="0" err="1" smtClean="0"/>
                        <a:t>Greenstreet</a:t>
                      </a:r>
                      <a:endParaRPr lang="en-US" dirty="0"/>
                    </a:p>
                  </a:txBody>
                  <a:tcPr/>
                </a:tc>
              </a:tr>
              <a:tr h="932438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Nana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baseline="0" dirty="0" err="1" smtClean="0"/>
                        <a:t>Akufo-Addo</a:t>
                      </a:r>
                      <a:r>
                        <a:rPr lang="en-US" b="1" baseline="0" dirty="0" smtClean="0"/>
                        <a:t>  </a:t>
                      </a:r>
                    </a:p>
                    <a:p>
                      <a:pPr algn="ctr"/>
                      <a:r>
                        <a:rPr lang="en-US" sz="1200" b="1" baseline="0" dirty="0" smtClean="0"/>
                        <a:t>      </a:t>
                      </a:r>
                      <a:r>
                        <a:rPr lang="en-US" sz="1600" b="1" baseline="0" dirty="0" smtClean="0"/>
                        <a:t>(</a:t>
                      </a:r>
                      <a:r>
                        <a:rPr lang="en-US" sz="1600" b="1" baseline="0" dirty="0" err="1" smtClean="0"/>
                        <a:t>addo</a:t>
                      </a:r>
                      <a:r>
                        <a:rPr lang="en-US" sz="1600" b="1" baseline="0" dirty="0" smtClean="0"/>
                        <a:t> , </a:t>
                      </a:r>
                      <a:r>
                        <a:rPr lang="en-US" sz="1600" b="1" baseline="0" dirty="0" err="1" smtClean="0"/>
                        <a:t>voteakufoaddo</a:t>
                      </a:r>
                      <a:r>
                        <a:rPr lang="en-US" sz="1600" b="1" baseline="0" dirty="0" smtClean="0"/>
                        <a:t>)</a:t>
                      </a:r>
                      <a:endParaRPr lang="en-US" sz="1600" b="1" dirty="0"/>
                    </a:p>
                  </a:txBody>
                  <a:tcPr/>
                </a:tc>
              </a:tr>
              <a:tr h="559463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Pae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Kwesi</a:t>
                      </a:r>
                      <a:r>
                        <a:rPr lang="en-US" dirty="0" smtClean="0"/>
                        <a:t> </a:t>
                      </a:r>
                      <a:r>
                        <a:rPr lang="en-US" b="0" dirty="0" err="1" smtClean="0"/>
                        <a:t>Nduon</a:t>
                      </a:r>
                      <a:endParaRPr lang="en-US" b="0" dirty="0"/>
                    </a:p>
                  </a:txBody>
                  <a:tcPr/>
                </a:tc>
              </a:tr>
              <a:tr h="5594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Edward </a:t>
                      </a:r>
                      <a:r>
                        <a:rPr lang="en-US" dirty="0" err="1" smtClean="0"/>
                        <a:t>Mahama</a:t>
                      </a:r>
                      <a:endParaRPr lang="en-US" dirty="0"/>
                    </a:p>
                  </a:txBody>
                  <a:tcPr/>
                </a:tc>
              </a:tr>
              <a:tr h="63293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Nana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Konadu</a:t>
                      </a:r>
                      <a:r>
                        <a:rPr lang="en-US" dirty="0" smtClean="0"/>
                        <a:t> A. R</a:t>
                      </a:r>
                      <a:endParaRPr lang="en-US" dirty="0"/>
                    </a:p>
                  </a:txBody>
                  <a:tcPr/>
                </a:tc>
              </a:tr>
              <a:tr h="5594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Jacob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Osei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Yeboah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9" name="Straight Arrow Connector 58"/>
          <p:cNvCxnSpPr/>
          <p:nvPr/>
        </p:nvCxnSpPr>
        <p:spPr>
          <a:xfrm>
            <a:off x="2216074" y="1496631"/>
            <a:ext cx="0" cy="6131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229084" y="1391215"/>
            <a:ext cx="0" cy="418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979397" y="1363038"/>
            <a:ext cx="0" cy="13144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3217939" y="4001180"/>
            <a:ext cx="0" cy="5067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3417315" y="5600439"/>
            <a:ext cx="0" cy="5724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1391058" y="6008922"/>
            <a:ext cx="0" cy="2670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1542553" y="3333346"/>
            <a:ext cx="905" cy="23847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1692612" y="4049399"/>
            <a:ext cx="0" cy="4606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05" y="1125467"/>
            <a:ext cx="4441743" cy="2773152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 flipV="1">
            <a:off x="7939636" y="3448242"/>
            <a:ext cx="905" cy="34915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11325890" y="3123028"/>
            <a:ext cx="905" cy="6804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0440207" y="1417680"/>
            <a:ext cx="0" cy="4188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33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Goals?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03586"/>
            <a:ext cx="10515600" cy="5073377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data from twitter data and generate most used word visualization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Historical twitter data for 2016 Presidential Election day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Word Cloud to analyze twitter social media for selected filter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5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Python-</a:t>
            </a:r>
            <a:r>
              <a:rPr lang="en-US" sz="3200" dirty="0" err="1" smtClean="0"/>
              <a:t>WordCloud</a:t>
            </a:r>
            <a:r>
              <a:rPr lang="en-US" sz="3200" dirty="0" smtClean="0"/>
              <a:t> </a:t>
            </a:r>
            <a:r>
              <a:rPr lang="en-US" sz="3200" dirty="0"/>
              <a:t> </a:t>
            </a:r>
            <a:r>
              <a:rPr lang="en-US" sz="3200" dirty="0" smtClean="0"/>
              <a:t>          @</a:t>
            </a:r>
            <a:r>
              <a:rPr lang="en-US" sz="3200" dirty="0" err="1" smtClean="0"/>
              <a:t>realDonaldTrump</a:t>
            </a:r>
            <a:r>
              <a:rPr lang="en-US" sz="3200" dirty="0" smtClean="0"/>
              <a:t>         Tweets:34.1K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2" y="870567"/>
            <a:ext cx="10265663" cy="5611188"/>
          </a:xfrm>
        </p:spPr>
      </p:pic>
    </p:spTree>
    <p:extLst>
      <p:ext uri="{BB962C8B-B14F-4D97-AF65-F5344CB8AC3E}">
        <p14:creationId xmlns:p14="http://schemas.microsoft.com/office/powerpoint/2010/main" val="25205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Python-</a:t>
            </a:r>
            <a:r>
              <a:rPr lang="en-US" sz="3200" dirty="0" err="1" smtClean="0"/>
              <a:t>WordCloud</a:t>
            </a:r>
            <a:r>
              <a:rPr lang="en-US" sz="3200" dirty="0" smtClean="0"/>
              <a:t>            @</a:t>
            </a:r>
            <a:r>
              <a:rPr lang="en-US" sz="3200" dirty="0" err="1" smtClean="0"/>
              <a:t>HillaryClinton</a:t>
            </a:r>
            <a:r>
              <a:rPr lang="en-US" sz="3200" dirty="0" smtClean="0"/>
              <a:t>               Tweets:9.8K</a:t>
            </a:r>
            <a:endParaRPr lang="en-US" sz="3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4" y="888742"/>
            <a:ext cx="9652031" cy="5300414"/>
          </a:xfrm>
        </p:spPr>
      </p:pic>
    </p:spTree>
    <p:extLst>
      <p:ext uri="{BB962C8B-B14F-4D97-AF65-F5344CB8AC3E}">
        <p14:creationId xmlns:p14="http://schemas.microsoft.com/office/powerpoint/2010/main" val="94722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032" y="2504049"/>
            <a:ext cx="10185008" cy="3840484"/>
          </a:xfrm>
        </p:spPr>
        <p:txBody>
          <a:bodyPr>
            <a:noAutofit/>
          </a:bodyPr>
          <a:lstStyle/>
          <a:p>
            <a:pPr marL="914400" lvl="2" indent="0" algn="ctr">
              <a:buNone/>
            </a:pPr>
            <a:r>
              <a:rPr lang="en-US" sz="9600" b="1" dirty="0" smtClean="0"/>
              <a:t>Thank You</a:t>
            </a:r>
          </a:p>
          <a:p>
            <a:pPr marL="914400" lvl="2" indent="0" algn="ctr">
              <a:buNone/>
            </a:pPr>
            <a:r>
              <a:rPr lang="en-US" sz="4400" dirty="0" smtClean="0"/>
              <a:t>Feel free to ask Questions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The End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4232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7" y="1374048"/>
            <a:ext cx="10996653" cy="5097090"/>
          </a:xfrm>
        </p:spPr>
        <p:txBody>
          <a:bodyPr>
            <a:normAutofit/>
          </a:bodyPr>
          <a:lstStyle/>
          <a:p>
            <a:r>
              <a:rPr lang="en-US" dirty="0" smtClean="0"/>
              <a:t>Online news and social networking service</a:t>
            </a:r>
          </a:p>
          <a:p>
            <a:r>
              <a:rPr lang="en-US" dirty="0" smtClean="0"/>
              <a:t>6,000 /sec       -        500 Million /day    -        200 Billion /year     (2016)</a:t>
            </a:r>
          </a:p>
          <a:p>
            <a:r>
              <a:rPr lang="en-US" dirty="0" smtClean="0"/>
              <a:t>40 </a:t>
            </a:r>
            <a:r>
              <a:rPr lang="en-US" dirty="0"/>
              <a:t>million </a:t>
            </a:r>
            <a:r>
              <a:rPr lang="en-US" dirty="0" smtClean="0"/>
              <a:t>tweets </a:t>
            </a:r>
            <a:r>
              <a:rPr lang="en-US" dirty="0"/>
              <a:t>sent by </a:t>
            </a:r>
            <a:r>
              <a:rPr lang="en-US" dirty="0" smtClean="0"/>
              <a:t>10pm </a:t>
            </a:r>
            <a:r>
              <a:rPr lang="en-US" b="1" dirty="0" smtClean="0"/>
              <a:t>about </a:t>
            </a:r>
            <a:r>
              <a:rPr lang="en-US" dirty="0" smtClean="0"/>
              <a:t>2016 U.S. election day</a:t>
            </a:r>
          </a:p>
          <a:p>
            <a:r>
              <a:rPr lang="en-US" dirty="0" smtClean="0"/>
              <a:t>Twitter </a:t>
            </a:r>
            <a:r>
              <a:rPr lang="en-US" dirty="0"/>
              <a:t>platform offers access to that corpus of data, via </a:t>
            </a:r>
            <a:r>
              <a:rPr lang="en-US" dirty="0" smtClean="0"/>
              <a:t>Twitter </a:t>
            </a:r>
            <a:r>
              <a:rPr lang="en-US" dirty="0"/>
              <a:t>APIs</a:t>
            </a:r>
            <a:endParaRPr lang="en-US" dirty="0" smtClean="0"/>
          </a:p>
          <a:p>
            <a:r>
              <a:rPr lang="en-US" dirty="0" smtClean="0"/>
              <a:t>Query result would be in JSON format ( Advantage of Python, </a:t>
            </a:r>
            <a:r>
              <a:rPr lang="en-US" dirty="0" err="1" smtClean="0"/>
              <a:t>php</a:t>
            </a:r>
            <a:r>
              <a:rPr lang="en-US" dirty="0" smtClean="0"/>
              <a:t>, Ruby)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Some of the Twitter restrictions;</a:t>
            </a:r>
          </a:p>
          <a:p>
            <a:r>
              <a:rPr lang="en-US" dirty="0" smtClean="0"/>
              <a:t>3,200 of a User’s most recent Tweets  (by </a:t>
            </a:r>
            <a:r>
              <a:rPr lang="en-US" dirty="0" err="1" smtClean="0"/>
              <a:t>screen_name</a:t>
            </a:r>
            <a:r>
              <a:rPr lang="en-US" dirty="0" smtClean="0"/>
              <a:t> </a:t>
            </a:r>
            <a:r>
              <a:rPr lang="en-US" dirty="0"/>
              <a:t>or </a:t>
            </a:r>
            <a:r>
              <a:rPr lang="en-US" dirty="0" err="1" smtClean="0"/>
              <a:t>user_id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</a:t>
            </a:r>
            <a:r>
              <a:rPr lang="en-US" dirty="0"/>
              <a:t>Twitter Search API searches </a:t>
            </a:r>
            <a:r>
              <a:rPr lang="en-US" dirty="0" smtClean="0"/>
              <a:t>Tweets </a:t>
            </a:r>
            <a:r>
              <a:rPr lang="en-US" dirty="0"/>
              <a:t>published in the past 7 </a:t>
            </a:r>
            <a:r>
              <a:rPr lang="en-US" dirty="0" smtClean="0"/>
              <a:t>days.</a:t>
            </a:r>
          </a:p>
          <a:p>
            <a:r>
              <a:rPr lang="en-US" dirty="0"/>
              <a:t>User timelines belonging to protected users may only be requested 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9026" y="252582"/>
            <a:ext cx="11194774" cy="5914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is Twitter ?             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211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6122" y="1825625"/>
            <a:ext cx="9087677" cy="4351338"/>
          </a:xfrm>
        </p:spPr>
        <p:txBody>
          <a:bodyPr/>
          <a:lstStyle/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Tweepy</a:t>
            </a:r>
            <a:r>
              <a:rPr lang="en-US" dirty="0" smtClean="0"/>
              <a:t>  library for accessing Twitter API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JSON</a:t>
            </a:r>
          </a:p>
          <a:p>
            <a:pPr lvl="1"/>
            <a:r>
              <a:rPr lang="en-US" dirty="0" err="1" smtClean="0"/>
              <a:t>Wordcloud</a:t>
            </a:r>
            <a:r>
              <a:rPr lang="en-US" dirty="0" smtClean="0"/>
              <a:t> library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JavaScript </a:t>
            </a:r>
          </a:p>
          <a:p>
            <a:endParaRPr lang="en-US" dirty="0" smtClean="0"/>
          </a:p>
          <a:p>
            <a:r>
              <a:rPr lang="en-US" dirty="0" smtClean="0"/>
              <a:t>D3.js Visualization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78295" y="484402"/>
            <a:ext cx="11194774" cy="9667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Technologies Used for Project?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2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6" y="238514"/>
            <a:ext cx="11194774" cy="6055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get tweets?   - Twitter Account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443" y="1331844"/>
            <a:ext cx="10936357" cy="4845119"/>
          </a:xfrm>
        </p:spPr>
        <p:txBody>
          <a:bodyPr/>
          <a:lstStyle/>
          <a:p>
            <a:r>
              <a:rPr lang="en-US" dirty="0" smtClean="0"/>
              <a:t>Create a twitter account</a:t>
            </a:r>
          </a:p>
          <a:p>
            <a:r>
              <a:rPr lang="en-US" dirty="0" smtClean="0"/>
              <a:t>After logging create new "Applications“ to get communication data with Twitter API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47" y="3031434"/>
            <a:ext cx="6954947" cy="1445937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47" y="4599263"/>
            <a:ext cx="6954947" cy="168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6" y="1374048"/>
            <a:ext cx="11174895" cy="5307494"/>
          </a:xfrm>
        </p:spPr>
        <p:txBody>
          <a:bodyPr/>
          <a:lstStyle/>
          <a:p>
            <a:r>
              <a:rPr lang="en-US" dirty="0" smtClean="0"/>
              <a:t>Open-sourced Python library </a:t>
            </a:r>
          </a:p>
          <a:p>
            <a:r>
              <a:rPr lang="en-US" dirty="0" smtClean="0"/>
              <a:t>Enables to </a:t>
            </a:r>
            <a:r>
              <a:rPr lang="en-US" dirty="0"/>
              <a:t>communicate with Twitter platform and </a:t>
            </a:r>
            <a:r>
              <a:rPr lang="en-US" dirty="0" smtClean="0"/>
              <a:t>uses Twitter API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     A sample of how to access the Twitter API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7" y="3061252"/>
            <a:ext cx="7747000" cy="332298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9026" y="252582"/>
            <a:ext cx="11194774" cy="59147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How to get tweets?   -  </a:t>
            </a:r>
            <a:r>
              <a:rPr lang="en-US" sz="3200" dirty="0" err="1" smtClean="0"/>
              <a:t>Tweepy</a:t>
            </a:r>
            <a:r>
              <a:rPr lang="en-US" sz="3200" dirty="0" smtClean="0"/>
              <a:t>  – connection to Twitter API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706" y="4016365"/>
            <a:ext cx="977900" cy="251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81" y="4486265"/>
            <a:ext cx="8890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027" y="994212"/>
            <a:ext cx="5471858" cy="1664574"/>
          </a:xfrm>
        </p:spPr>
        <p:txBody>
          <a:bodyPr>
            <a:normAutofit/>
          </a:bodyPr>
          <a:lstStyle/>
          <a:p>
            <a:r>
              <a:rPr lang="en-US" dirty="0" smtClean="0"/>
              <a:t>Monitoring for tweets </a:t>
            </a:r>
            <a:r>
              <a:rPr lang="en-US" dirty="0"/>
              <a:t>and doing actions in real time and catches </a:t>
            </a:r>
            <a:r>
              <a:rPr lang="en-US"/>
              <a:t>them </a:t>
            </a:r>
            <a:r>
              <a:rPr lang="en-US" smtClean="0"/>
              <a:t> </a:t>
            </a:r>
            <a:r>
              <a:rPr lang="en-US" dirty="0"/>
              <a:t>when some event </a:t>
            </a:r>
            <a:r>
              <a:rPr lang="en-US"/>
              <a:t>happens</a:t>
            </a:r>
            <a:r>
              <a:rPr lang="en-US" smtClean="0">
                <a:effectLst/>
              </a:rPr>
              <a:t> </a:t>
            </a:r>
            <a:endParaRPr lang="en-US" dirty="0" smtClean="0">
              <a:effectLst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- </a:t>
            </a:r>
            <a:r>
              <a:rPr lang="en-US" sz="3200" dirty="0" err="1" smtClean="0"/>
              <a:t>Tweepy</a:t>
            </a:r>
            <a:r>
              <a:rPr lang="en-US" sz="3200" dirty="0" smtClean="0"/>
              <a:t>   </a:t>
            </a:r>
            <a:r>
              <a:rPr lang="en-US" sz="3200" dirty="0" err="1"/>
              <a:t>StreamingAPI</a:t>
            </a:r>
            <a:r>
              <a:rPr lang="en-US" sz="3200" dirty="0" smtClean="0">
                <a:effectLst/>
              </a:rPr>
              <a:t> </a:t>
            </a:r>
            <a:endParaRPr lang="en-US" sz="32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86" y="1361708"/>
            <a:ext cx="6443807" cy="3303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85" y="4725354"/>
            <a:ext cx="6443807" cy="17649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2" y="2200784"/>
            <a:ext cx="3787637" cy="465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7" y="970671"/>
            <a:ext cx="11030243" cy="520629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{"</a:t>
            </a:r>
            <a:r>
              <a:rPr lang="en-US" dirty="0" err="1"/>
              <a:t>created_at":"Fri</a:t>
            </a:r>
            <a:r>
              <a:rPr lang="en-US" dirty="0"/>
              <a:t> Nov 25 19:31:34 +0000 2016","id":802233284218368001,"id_str":"802233284218368001","text":"</a:t>
            </a:r>
            <a:r>
              <a:rPr lang="en-US" dirty="0">
                <a:solidFill>
                  <a:srgbClr val="FF0000"/>
                </a:solidFill>
              </a:rPr>
              <a:t>OH MY GOD: LOOK WHAT HAPPENED IMMEDIATELY AFTER TRUMP LANDED IN FLORIDA FOR THANKSGIVING! https:\/\/</a:t>
            </a:r>
            <a:r>
              <a:rPr lang="en-US" dirty="0" err="1">
                <a:solidFill>
                  <a:srgbClr val="FF0000"/>
                </a:solidFill>
              </a:rPr>
              <a:t>t.co</a:t>
            </a:r>
            <a:r>
              <a:rPr lang="en-US" dirty="0">
                <a:solidFill>
                  <a:srgbClr val="FF0000"/>
                </a:solidFill>
              </a:rPr>
              <a:t>\/WzB6edU0Rl https:\/\/</a:t>
            </a:r>
            <a:r>
              <a:rPr lang="en-US" dirty="0" err="1">
                <a:solidFill>
                  <a:srgbClr val="FF0000"/>
                </a:solidFill>
              </a:rPr>
              <a:t>t.co</a:t>
            </a:r>
            <a:r>
              <a:rPr lang="en-US" dirty="0">
                <a:solidFill>
                  <a:srgbClr val="FF0000"/>
                </a:solidFill>
              </a:rPr>
              <a:t>\/</a:t>
            </a:r>
            <a:r>
              <a:rPr lang="en-US" dirty="0" err="1">
                <a:solidFill>
                  <a:srgbClr val="FF0000"/>
                </a:solidFill>
              </a:rPr>
              <a:t>kTWKZxPCdF</a:t>
            </a:r>
            <a:r>
              <a:rPr lang="en-US" dirty="0"/>
              <a:t>","</a:t>
            </a:r>
            <a:r>
              <a:rPr lang="en-US" dirty="0" err="1"/>
              <a:t>display_text_range</a:t>
            </a:r>
            <a:r>
              <a:rPr lang="en-US" dirty="0"/>
              <a:t>":[0,113],"source":"\u003ca </a:t>
            </a:r>
            <a:r>
              <a:rPr lang="en-US" dirty="0" err="1"/>
              <a:t>href</a:t>
            </a:r>
            <a:r>
              <a:rPr lang="en-US" dirty="0"/>
              <a:t>=\"http:\/\/</a:t>
            </a:r>
            <a:r>
              <a:rPr lang="en-US" dirty="0" err="1"/>
              <a:t>dlvr.it</a:t>
            </a:r>
            <a:r>
              <a:rPr lang="en-US" dirty="0"/>
              <a:t>\" </a:t>
            </a:r>
            <a:r>
              <a:rPr lang="en-US" dirty="0" err="1"/>
              <a:t>rel</a:t>
            </a:r>
            <a:r>
              <a:rPr lang="en-US" dirty="0"/>
              <a:t>=\"</a:t>
            </a:r>
            <a:r>
              <a:rPr lang="en-US" dirty="0" err="1"/>
              <a:t>nofollow</a:t>
            </a:r>
            <a:r>
              <a:rPr lang="en-US" dirty="0"/>
              <a:t>\"\u003edlvr.it\u003c\/a\u003e","truncated":false,"in_reply_to_status_id":null,"in_reply_to_status_id_str":null,"in_reply_to_user_id":null,"in_reply_to_user_id_str":null,"in_reply_to_screen_name":null,"user":{"id":772922637953667072,"id_str":"772922637953667072","name":"Students4Trump8","screen_name":"AnnaAlvarez1992","location":"South Carolina, USA","</a:t>
            </a:r>
            <a:r>
              <a:rPr lang="en-US" dirty="0" err="1"/>
              <a:t>url</a:t>
            </a:r>
            <a:r>
              <a:rPr lang="en-US" dirty="0"/>
              <a:t>":</a:t>
            </a:r>
            <a:r>
              <a:rPr lang="en-US" dirty="0" err="1"/>
              <a:t>null,"description":"We</a:t>
            </a:r>
            <a:r>
              <a:rPr lang="en-US" dirty="0"/>
              <a:t> believe students who think in honest objective terms make better citizens.\u201c.@students4trump8","protected":false,"verified":false,"followers_count":2254,"friends_count":2307,"listed_count":16,"favourites_count":7,"statuses_count":47840,"created_at":"Mon Sep 05 22:21:31 +0000 2016","utc_offset":-25200,"time_zone":"Arizona","geo_enabled":false,"lang":"es","contributors_enabled":false,"is_translator":false,"profile_background_color":"000000","profile_background_image_url":"http:\/\/</a:t>
            </a:r>
            <a:r>
              <a:rPr lang="en-US" dirty="0" err="1"/>
              <a:t>abs.twimg.com</a:t>
            </a:r>
            <a:r>
              <a:rPr lang="en-US" dirty="0"/>
              <a:t>\/images\/themes\/theme1\/bg.</a:t>
            </a:r>
            <a:r>
              <a:rPr lang="en-US" dirty="0" err="1"/>
              <a:t>png</a:t>
            </a:r>
            <a:r>
              <a:rPr lang="en-US" dirty="0"/>
              <a:t>","</a:t>
            </a:r>
            <a:r>
              <a:rPr lang="en-US" dirty="0" err="1"/>
              <a:t>profile_background_image_url_https":"https</a:t>
            </a:r>
            <a:r>
              <a:rPr lang="en-US" dirty="0"/>
              <a:t>:\/\/</a:t>
            </a:r>
            <a:r>
              <a:rPr lang="en-US" dirty="0" err="1"/>
              <a:t>abs.twimg.com</a:t>
            </a:r>
            <a:r>
              <a:rPr lang="en-US" dirty="0"/>
              <a:t>\/images\/themes\/theme1\/bg.png","profile_background_tile":false,"profile_link_color":"F58EA8","profile_sidebar_border_color":"000000","profile_sidebar_fill_color":"000000","profile_text_color":"000000","profile_use_background_image":false,"profile_image_url":"http:\/\/</a:t>
            </a:r>
            <a:r>
              <a:rPr lang="en-US" dirty="0" err="1"/>
              <a:t>pbs.twimg.com</a:t>
            </a:r>
            <a:r>
              <a:rPr lang="en-US" dirty="0"/>
              <a:t>\/</a:t>
            </a:r>
            <a:r>
              <a:rPr lang="en-US" dirty="0" err="1"/>
              <a:t>profile_images</a:t>
            </a:r>
            <a:r>
              <a:rPr lang="en-US" dirty="0"/>
              <a:t>\/772925759614750720\/D2dkyku0_normal.jpg","profile_image_url_https":"https:\/\/</a:t>
            </a:r>
            <a:r>
              <a:rPr lang="en-US" dirty="0" err="1"/>
              <a:t>pbs.twimg.com</a:t>
            </a:r>
            <a:r>
              <a:rPr lang="en-US" dirty="0"/>
              <a:t>\/</a:t>
            </a:r>
            <a:r>
              <a:rPr lang="en-US" dirty="0" err="1"/>
              <a:t>profile_images</a:t>
            </a:r>
            <a:r>
              <a:rPr lang="en-US" dirty="0"/>
              <a:t>\/772925759614750720\/D2dkyku0_normal.jpg","profile_banner_url":"https:\/\/</a:t>
            </a:r>
            <a:r>
              <a:rPr lang="en-US" dirty="0" err="1"/>
              <a:t>pbs.twimg.com</a:t>
            </a:r>
            <a:r>
              <a:rPr lang="en-US" dirty="0"/>
              <a:t>\/</a:t>
            </a:r>
            <a:r>
              <a:rPr lang="en-US" dirty="0" err="1"/>
              <a:t>profile_banners</a:t>
            </a:r>
            <a:r>
              <a:rPr lang="en-US" dirty="0"/>
              <a:t>\/772922637953667072\/1473123472","default_profile":false,"default_profile_image":false,"following":null,"follow_request_sent":null,"notifications":null},"geo":null,"coordinates":null,"place":null,"contributors":null,"is_quote_status":false,"retweet_count":0,"favorite_count":0,"entities":{"hashtags":[],"</a:t>
            </a:r>
            <a:r>
              <a:rPr lang="en-US" dirty="0" err="1"/>
              <a:t>urls</a:t>
            </a:r>
            <a:r>
              <a:rPr lang="en-US" dirty="0"/>
              <a:t>":[{"</a:t>
            </a:r>
            <a:r>
              <a:rPr lang="en-US" dirty="0" err="1"/>
              <a:t>url</a:t>
            </a:r>
            <a:r>
              <a:rPr lang="en-US" dirty="0"/>
              <a:t>":"https:\/\/</a:t>
            </a:r>
            <a:r>
              <a:rPr lang="en-US" dirty="0" err="1"/>
              <a:t>t.co</a:t>
            </a:r>
            <a:r>
              <a:rPr lang="en-US" dirty="0"/>
              <a:t>\/WzB6edU0Rl","expanded_url":"http:\/\/</a:t>
            </a:r>
            <a:r>
              <a:rPr lang="en-US" dirty="0" err="1"/>
              <a:t>viid.me</a:t>
            </a:r>
            <a:r>
              <a:rPr lang="en-US" dirty="0"/>
              <a:t>\/qq2WHi","display_url":"viid.me\/qq2WHi","indices":[90,113]}],"</a:t>
            </a:r>
            <a:r>
              <a:rPr lang="en-US" dirty="0" err="1"/>
              <a:t>user_mentions</a:t>
            </a:r>
            <a:r>
              <a:rPr lang="en-US" dirty="0"/>
              <a:t>":[],"symbols":[],"media":[{"id":802233280405721088,"id_str":"802233280405721088","indices":[114,137],"media_</a:t>
            </a:r>
            <a:r>
              <a:rPr lang="en-US" dirty="0" err="1"/>
              <a:t>url</a:t>
            </a:r>
            <a:r>
              <a:rPr lang="en-US" dirty="0"/>
              <a:t>":"http:\/\/</a:t>
            </a:r>
            <a:r>
              <a:rPr lang="en-US" dirty="0" err="1"/>
              <a:t>pbs.twimg.com</a:t>
            </a:r>
            <a:r>
              <a:rPr lang="en-US" dirty="0"/>
              <a:t>\/media\/CyIa6wmUUAApLWH.jpg","media_url_https":"https:\/\/</a:t>
            </a:r>
            <a:r>
              <a:rPr lang="en-US" dirty="0" err="1"/>
              <a:t>pbs.twimg.com</a:t>
            </a:r>
            <a:r>
              <a:rPr lang="en-US" dirty="0"/>
              <a:t>\/media\/CyIa6wmUUAApLWH.jpg","url":"https:\/\/</a:t>
            </a:r>
            <a:r>
              <a:rPr lang="en-US" dirty="0" err="1"/>
              <a:t>t.co</a:t>
            </a:r>
            <a:r>
              <a:rPr lang="en-US" dirty="0"/>
              <a:t>\/</a:t>
            </a:r>
            <a:r>
              <a:rPr lang="en-US" dirty="0" err="1"/>
              <a:t>kTWKZxPCdF</a:t>
            </a:r>
            <a:r>
              <a:rPr lang="en-US" dirty="0"/>
              <a:t>","display_</a:t>
            </a:r>
            <a:r>
              <a:rPr lang="en-US" dirty="0" err="1"/>
              <a:t>url</a:t>
            </a:r>
            <a:r>
              <a:rPr lang="en-US" dirty="0"/>
              <a:t>":"</a:t>
            </a:r>
            <a:r>
              <a:rPr lang="en-US" dirty="0" err="1"/>
              <a:t>pic.twitter.com</a:t>
            </a:r>
            <a:r>
              <a:rPr lang="en-US" dirty="0"/>
              <a:t>\/</a:t>
            </a:r>
            <a:r>
              <a:rPr lang="en-US" dirty="0" err="1"/>
              <a:t>kTWKZxPCdF</a:t>
            </a:r>
            <a:r>
              <a:rPr lang="en-US" dirty="0"/>
              <a:t>","expanded_</a:t>
            </a:r>
            <a:r>
              <a:rPr lang="en-US" dirty="0" err="1"/>
              <a:t>url</a:t>
            </a:r>
            <a:r>
              <a:rPr lang="en-US" dirty="0"/>
              <a:t>":"https:\/\/</a:t>
            </a:r>
            <a:r>
              <a:rPr lang="en-US" dirty="0" err="1"/>
              <a:t>twitter.com</a:t>
            </a:r>
            <a:r>
              <a:rPr lang="en-US" dirty="0"/>
              <a:t>\/AnnaAlvarez1992\/status\/802233284218368001\/photo\/1","type":"photo","sizes":{"medium":{"w":660,"h":330,"resize":"fit"},"thumb":{"w":150,"h":150,"resize":"crop"},"small":{"w":660,"h":330,"resize":"fit"},"large":{"w":660,"h":330,"resize":"fit"}}}]},"</a:t>
            </a:r>
            <a:r>
              <a:rPr lang="en-US" dirty="0" err="1"/>
              <a:t>extended_entities</a:t>
            </a:r>
            <a:r>
              <a:rPr lang="en-US" dirty="0"/>
              <a:t>":{"media":[{"id":802233280405721088,"id_str":"802233280405721088","indices":[114,137],"media_</a:t>
            </a:r>
            <a:r>
              <a:rPr lang="en-US" dirty="0" err="1"/>
              <a:t>url</a:t>
            </a:r>
            <a:r>
              <a:rPr lang="en-US" dirty="0"/>
              <a:t>":"http:\/\/</a:t>
            </a:r>
            <a:r>
              <a:rPr lang="en-US" dirty="0" err="1"/>
              <a:t>pbs.twimg.com</a:t>
            </a:r>
            <a:r>
              <a:rPr lang="en-US" dirty="0"/>
              <a:t>\/media\/CyIa6wmUUAApLWH.jpg","media_url_https":"https:\/\/</a:t>
            </a:r>
            <a:r>
              <a:rPr lang="en-US" dirty="0" err="1"/>
              <a:t>pbs.twimg.com</a:t>
            </a:r>
            <a:r>
              <a:rPr lang="en-US" dirty="0"/>
              <a:t>\/media\/CyIa6wmUUAApLWH.jpg","url":"https:\/\/</a:t>
            </a:r>
            <a:r>
              <a:rPr lang="en-US" dirty="0" err="1"/>
              <a:t>t.co</a:t>
            </a:r>
            <a:r>
              <a:rPr lang="en-US" dirty="0"/>
              <a:t>\/</a:t>
            </a:r>
            <a:r>
              <a:rPr lang="en-US" dirty="0" err="1"/>
              <a:t>kTWKZxPCdF</a:t>
            </a:r>
            <a:r>
              <a:rPr lang="en-US" dirty="0"/>
              <a:t>","display_</a:t>
            </a:r>
            <a:r>
              <a:rPr lang="en-US" dirty="0" err="1"/>
              <a:t>url</a:t>
            </a:r>
            <a:r>
              <a:rPr lang="en-US" dirty="0"/>
              <a:t>":"</a:t>
            </a:r>
            <a:r>
              <a:rPr lang="en-US" dirty="0" err="1"/>
              <a:t>pic.twitter.com</a:t>
            </a:r>
            <a:r>
              <a:rPr lang="en-US" dirty="0"/>
              <a:t>\/</a:t>
            </a:r>
            <a:r>
              <a:rPr lang="en-US" dirty="0" err="1"/>
              <a:t>kTWKZxPCdF</a:t>
            </a:r>
            <a:r>
              <a:rPr lang="en-US" dirty="0"/>
              <a:t>","expanded_</a:t>
            </a:r>
            <a:r>
              <a:rPr lang="en-US" dirty="0" err="1"/>
              <a:t>url</a:t>
            </a:r>
            <a:r>
              <a:rPr lang="en-US" dirty="0"/>
              <a:t>":"https:\/\/</a:t>
            </a:r>
            <a:r>
              <a:rPr lang="en-US" dirty="0" err="1"/>
              <a:t>twitter.com</a:t>
            </a:r>
            <a:r>
              <a:rPr lang="en-US" dirty="0"/>
              <a:t>\/AnnaAlvarez1992\/status\/802233284218368001\/photo\/1","type":"photo","sizes":{"medium":{"w":660,"h":330,"resize":"fit"},"thumb":{"w":150,"h":150,"resize":"crop"},"small":{"w":660,"h":330,"resize":"fit"},"large":{"w":660,"h":330,"resize":"fit"}}}]},"favorited":false,"retweeted":false,"possibly_sensitive":false,"filter_level":"low","lang":"en","timestamp_ms":"1480102294388"}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- tweet sample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467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58" y="787786"/>
            <a:ext cx="2194559" cy="59998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800" dirty="0"/>
              <a:t>{"</a:t>
            </a:r>
            <a:r>
              <a:rPr lang="en-US" sz="800" dirty="0" err="1"/>
              <a:t>created_at":"Fri</a:t>
            </a:r>
            <a:r>
              <a:rPr lang="en-US" sz="800" dirty="0"/>
              <a:t> Nov 25 19:31:34 +0000 2016",</a:t>
            </a:r>
          </a:p>
          <a:p>
            <a:pPr marL="0" indent="0">
              <a:buNone/>
            </a:pPr>
            <a:r>
              <a:rPr lang="en-US" sz="800" dirty="0"/>
              <a:t>"id":802233284218368001,</a:t>
            </a:r>
          </a:p>
          <a:p>
            <a:pPr marL="0" indent="0">
              <a:buNone/>
            </a:pPr>
            <a:r>
              <a:rPr lang="en-US" sz="800" dirty="0"/>
              <a:t>"id_str":"802233284218368001",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text":"</a:t>
            </a:r>
            <a:r>
              <a:rPr lang="en-US" sz="800" b="1" dirty="0" err="1">
                <a:solidFill>
                  <a:srgbClr val="FF0000"/>
                </a:solidFill>
              </a:rPr>
              <a:t>OH</a:t>
            </a:r>
            <a:r>
              <a:rPr lang="en-US" sz="800" b="1" dirty="0">
                <a:solidFill>
                  <a:srgbClr val="FF0000"/>
                </a:solidFill>
              </a:rPr>
              <a:t> MY GOD: LOOK WHAT HAPPENED IMMEDIATELY AFTER TRUMP LANDED IN FLORIDA FOR THANKSGIVING! </a:t>
            </a:r>
            <a:r>
              <a:rPr lang="en-US" sz="800" b="1" dirty="0"/>
              <a:t>https:\/\/</a:t>
            </a:r>
            <a:r>
              <a:rPr lang="en-US" sz="800" b="1" dirty="0" err="1"/>
              <a:t>t.co</a:t>
            </a:r>
            <a:r>
              <a:rPr lang="en-US" sz="800" b="1" dirty="0"/>
              <a:t>\/WzB6edU0Rl https:\/\/</a:t>
            </a:r>
            <a:r>
              <a:rPr lang="en-US" sz="800" b="1" dirty="0" err="1"/>
              <a:t>t.co</a:t>
            </a:r>
            <a:r>
              <a:rPr lang="en-US" sz="800" b="1" dirty="0"/>
              <a:t>\/</a:t>
            </a:r>
            <a:r>
              <a:rPr lang="en-US" sz="800" b="1" dirty="0" err="1"/>
              <a:t>kTWKZxPCdF</a:t>
            </a:r>
            <a:r>
              <a:rPr lang="en-US" sz="800" dirty="0"/>
              <a:t>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display_text_range</a:t>
            </a:r>
            <a:r>
              <a:rPr lang="en-US" sz="800" dirty="0"/>
              <a:t>":[0,113],</a:t>
            </a:r>
          </a:p>
          <a:p>
            <a:pPr marL="0" indent="0">
              <a:buNone/>
            </a:pPr>
            <a:r>
              <a:rPr lang="en-US" sz="800" dirty="0"/>
              <a:t>"source":"\u003ca </a:t>
            </a:r>
            <a:r>
              <a:rPr lang="en-US" sz="800" dirty="0" err="1"/>
              <a:t>href</a:t>
            </a:r>
            <a:r>
              <a:rPr lang="en-US" sz="800" dirty="0"/>
              <a:t>=\"http:\/\/</a:t>
            </a:r>
            <a:r>
              <a:rPr lang="en-US" sz="800" dirty="0" err="1"/>
              <a:t>dlvr.it</a:t>
            </a:r>
            <a:r>
              <a:rPr lang="en-US" sz="800" dirty="0"/>
              <a:t>\" </a:t>
            </a:r>
            <a:r>
              <a:rPr lang="en-US" sz="800" dirty="0" err="1"/>
              <a:t>rel</a:t>
            </a:r>
            <a:r>
              <a:rPr lang="en-US" sz="800" dirty="0"/>
              <a:t>=\"</a:t>
            </a:r>
            <a:r>
              <a:rPr lang="en-US" sz="800" dirty="0" err="1"/>
              <a:t>nofollow</a:t>
            </a:r>
            <a:r>
              <a:rPr lang="en-US" sz="800" dirty="0"/>
              <a:t>\"\u003edlvr.it\u003c\/a\u003e",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truncated":false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in_reply_to_status_id":null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"in_reply_to_status_id_</a:t>
            </a:r>
            <a:r>
              <a:rPr lang="en-US" sz="800" dirty="0" err="1"/>
              <a:t>str</a:t>
            </a:r>
            <a:r>
              <a:rPr lang="en-US" sz="800" dirty="0"/>
              <a:t>":null,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in_reply_to_user_id":null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"in_reply_to_user_id_</a:t>
            </a:r>
            <a:r>
              <a:rPr lang="en-US" sz="800" dirty="0" err="1"/>
              <a:t>str</a:t>
            </a:r>
            <a:r>
              <a:rPr lang="en-US" sz="800" dirty="0"/>
              <a:t>":null,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in_reply_to_screen_name":null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"user":{"id":772922637953667072,</a:t>
            </a:r>
          </a:p>
          <a:p>
            <a:pPr marL="0" indent="0">
              <a:buNone/>
            </a:pPr>
            <a:r>
              <a:rPr lang="en-US" sz="800" dirty="0"/>
              <a:t>"id_str":"772922637953667072",</a:t>
            </a:r>
          </a:p>
          <a:p>
            <a:pPr marL="0" indent="0">
              <a:buNone/>
            </a:pPr>
            <a:r>
              <a:rPr lang="en-US" sz="800" dirty="0"/>
              <a:t>"name":"Students4Trump8",</a:t>
            </a:r>
          </a:p>
          <a:p>
            <a:pPr marL="0" indent="0">
              <a:buNone/>
            </a:pPr>
            <a:r>
              <a:rPr lang="en-US" sz="800" dirty="0"/>
              <a:t>"screen_name":"AnnaAlvarez1992",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location":"South</a:t>
            </a:r>
            <a:r>
              <a:rPr lang="en-US" sz="800" dirty="0"/>
              <a:t> Carolina, USA",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url</a:t>
            </a:r>
            <a:r>
              <a:rPr lang="en-US" sz="800" dirty="0"/>
              <a:t>":null,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description":"We</a:t>
            </a:r>
            <a:r>
              <a:rPr lang="en-US" sz="800" dirty="0"/>
              <a:t> believe students who think in honest objective terms make better citizens.\u201c.@students4trump8",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protected":false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verified":false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"followers_count":2254,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endParaRPr lang="en-US" sz="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9025" y="365126"/>
            <a:ext cx="11137331" cy="352326"/>
          </a:xfrm>
        </p:spPr>
        <p:txBody>
          <a:bodyPr>
            <a:noAutofit/>
          </a:bodyPr>
          <a:lstStyle/>
          <a:p>
            <a:r>
              <a:rPr lang="en-US" sz="3200" dirty="0" smtClean="0"/>
              <a:t>How to get tweets?   - tweet sample</a:t>
            </a: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29915" y="757302"/>
            <a:ext cx="2459537" cy="6030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/>
              <a:t>friends_count":2307,</a:t>
            </a:r>
          </a:p>
          <a:p>
            <a:pPr marL="0" indent="0">
              <a:buNone/>
            </a:pPr>
            <a:r>
              <a:rPr lang="en-US" sz="800" dirty="0" smtClean="0"/>
              <a:t>"listed_count":16,</a:t>
            </a:r>
          </a:p>
          <a:p>
            <a:pPr marL="0" indent="0">
              <a:buNone/>
            </a:pPr>
            <a:r>
              <a:rPr lang="en-US" sz="800" dirty="0" smtClean="0"/>
              <a:t>"favourites_count":7,</a:t>
            </a:r>
          </a:p>
          <a:p>
            <a:pPr marL="0" indent="0">
              <a:buNone/>
            </a:pPr>
            <a:r>
              <a:rPr lang="en-US" sz="800" dirty="0" smtClean="0"/>
              <a:t>"statuses_count":47840,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created_at":"Mon</a:t>
            </a:r>
            <a:r>
              <a:rPr lang="en-US" sz="800" dirty="0" smtClean="0"/>
              <a:t> Sep 05 22:21:31 +0000 2016",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utc_offset</a:t>
            </a:r>
            <a:r>
              <a:rPr lang="en-US" sz="800" dirty="0" smtClean="0"/>
              <a:t>":-25200,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/>
              <a:t>time_zone":"Arizona</a:t>
            </a:r>
            <a:r>
              <a:rPr lang="en-US" sz="800" dirty="0"/>
              <a:t>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geo_enabled":false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lang</a:t>
            </a:r>
            <a:r>
              <a:rPr lang="en-US" sz="800" dirty="0"/>
              <a:t>":"</a:t>
            </a:r>
            <a:r>
              <a:rPr lang="en-US" sz="800" dirty="0" err="1"/>
              <a:t>es</a:t>
            </a:r>
            <a:r>
              <a:rPr lang="en-US" sz="800" dirty="0"/>
              <a:t>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contributors_enabled":false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is_translator":false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"profile_background_color":"000000",</a:t>
            </a:r>
          </a:p>
          <a:p>
            <a:pPr marL="0" indent="0">
              <a:buNone/>
            </a:pPr>
            <a:r>
              <a:rPr lang="en-US" sz="800" dirty="0"/>
              <a:t>"profile_background_image_</a:t>
            </a:r>
            <a:r>
              <a:rPr lang="en-US" sz="800" dirty="0" err="1"/>
              <a:t>url</a:t>
            </a:r>
            <a:r>
              <a:rPr lang="en-US" sz="800" dirty="0"/>
              <a:t>":"http:\/\/</a:t>
            </a:r>
            <a:r>
              <a:rPr lang="en-US" sz="800" dirty="0" err="1"/>
              <a:t>abs.twimg.com</a:t>
            </a:r>
            <a:r>
              <a:rPr lang="en-US" sz="800" dirty="0"/>
              <a:t>\/images\/themes\/theme1\/</a:t>
            </a:r>
            <a:r>
              <a:rPr lang="en-US" sz="800" dirty="0" err="1"/>
              <a:t>bg.png</a:t>
            </a:r>
            <a:r>
              <a:rPr lang="en-US" sz="800" dirty="0"/>
              <a:t>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profile_background_image_url_https":"https</a:t>
            </a:r>
            <a:r>
              <a:rPr lang="en-US" sz="800" dirty="0"/>
              <a:t>:\/\/</a:t>
            </a:r>
            <a:r>
              <a:rPr lang="en-US" sz="800" dirty="0" err="1"/>
              <a:t>abs.twimg.com</a:t>
            </a:r>
            <a:r>
              <a:rPr lang="en-US" sz="800" dirty="0"/>
              <a:t>\/images\/themes\/theme1\/</a:t>
            </a:r>
            <a:r>
              <a:rPr lang="en-US" sz="800" dirty="0" err="1"/>
              <a:t>bg.png</a:t>
            </a:r>
            <a:r>
              <a:rPr lang="en-US" sz="800" dirty="0"/>
              <a:t>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profile_background_tile":false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"profile_link_color":"F58EA8",</a:t>
            </a:r>
          </a:p>
          <a:p>
            <a:pPr marL="0" indent="0">
              <a:buNone/>
            </a:pPr>
            <a:r>
              <a:rPr lang="en-US" sz="800" dirty="0"/>
              <a:t>"profile_sidebar_border_color":"000000",</a:t>
            </a:r>
          </a:p>
          <a:p>
            <a:pPr marL="0" indent="0">
              <a:buNone/>
            </a:pPr>
            <a:r>
              <a:rPr lang="en-US" sz="800" dirty="0"/>
              <a:t>"profile_sidebar_fill_color":"000000",</a:t>
            </a:r>
          </a:p>
          <a:p>
            <a:pPr marL="0" indent="0">
              <a:buNone/>
            </a:pPr>
            <a:r>
              <a:rPr lang="en-US" sz="800" dirty="0"/>
              <a:t>"profile_text_color":"000000",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profile_use_background_image":false</a:t>
            </a:r>
            <a:r>
              <a:rPr lang="en-US" sz="800" dirty="0"/>
              <a:t>,</a:t>
            </a:r>
          </a:p>
          <a:p>
            <a:pPr marL="0" indent="0">
              <a:buNone/>
            </a:pPr>
            <a:r>
              <a:rPr lang="en-US" sz="800" dirty="0"/>
              <a:t>"profile_image_</a:t>
            </a:r>
            <a:r>
              <a:rPr lang="en-US" sz="800" dirty="0" err="1"/>
              <a:t>url</a:t>
            </a:r>
            <a:r>
              <a:rPr lang="en-US" sz="800" dirty="0"/>
              <a:t>":"http:\/\/</a:t>
            </a:r>
            <a:r>
              <a:rPr lang="en-US" sz="800" dirty="0" err="1"/>
              <a:t>pbs.twimg.com</a:t>
            </a:r>
            <a:r>
              <a:rPr lang="en-US" sz="800" dirty="0"/>
              <a:t>\/</a:t>
            </a:r>
            <a:r>
              <a:rPr lang="en-US" sz="800" dirty="0" err="1"/>
              <a:t>profile_images</a:t>
            </a:r>
            <a:r>
              <a:rPr lang="en-US" sz="800" dirty="0"/>
              <a:t>\/772925759614750720\/D2dkyku0_normal.jpg",</a:t>
            </a:r>
          </a:p>
          <a:p>
            <a:pPr marL="0" indent="0">
              <a:buNone/>
            </a:pPr>
            <a:r>
              <a:rPr lang="en-US" sz="800" dirty="0"/>
              <a:t>"</a:t>
            </a:r>
            <a:r>
              <a:rPr lang="en-US" sz="800" dirty="0" err="1"/>
              <a:t>profile_image_url_https":"https</a:t>
            </a:r>
            <a:r>
              <a:rPr lang="en-US" sz="800" dirty="0"/>
              <a:t>:\/\/</a:t>
            </a:r>
            <a:r>
              <a:rPr lang="en-US" sz="800" dirty="0" err="1"/>
              <a:t>pbs.twimg.com</a:t>
            </a:r>
            <a:r>
              <a:rPr lang="en-US" sz="800" dirty="0"/>
              <a:t>\/</a:t>
            </a:r>
            <a:r>
              <a:rPr lang="en-US" sz="800" dirty="0" err="1"/>
              <a:t>profile_images</a:t>
            </a:r>
            <a:r>
              <a:rPr lang="en-US" sz="800" dirty="0"/>
              <a:t>\/772925759614750720\/D2dkyku0_normal.jpg</a:t>
            </a:r>
            <a:r>
              <a:rPr lang="en-US" sz="800" dirty="0" smtClean="0"/>
              <a:t>",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7505184" y="715098"/>
            <a:ext cx="46868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"media_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":"http:\/\/</a:t>
            </a:r>
            <a:r>
              <a:rPr lang="en-US" sz="800" dirty="0" err="1" smtClean="0"/>
              <a:t>pbs.twimg.com</a:t>
            </a:r>
            <a:r>
              <a:rPr lang="en-US" sz="800" dirty="0" smtClean="0"/>
              <a:t>\/media\/CyIa6wmUUAApLWH.jpg",</a:t>
            </a:r>
          </a:p>
          <a:p>
            <a:r>
              <a:rPr lang="en-US" sz="800" dirty="0" smtClean="0"/>
              <a:t>"</a:t>
            </a:r>
            <a:r>
              <a:rPr lang="en-US" sz="800" dirty="0" err="1" smtClean="0"/>
              <a:t>media_url_https":"https</a:t>
            </a:r>
            <a:r>
              <a:rPr lang="en-US" sz="800" dirty="0" smtClean="0"/>
              <a:t>:\/\/</a:t>
            </a:r>
            <a:r>
              <a:rPr lang="en-US" sz="800" dirty="0" err="1" smtClean="0"/>
              <a:t>pbs.twimg.com</a:t>
            </a:r>
            <a:r>
              <a:rPr lang="en-US" sz="800" dirty="0" smtClean="0"/>
              <a:t>\/media\/CyIa6wmUUAApLWH.jpg","url":"https:\/\/</a:t>
            </a:r>
            <a:r>
              <a:rPr lang="en-US" sz="800" dirty="0" err="1" smtClean="0"/>
              <a:t>t.co</a:t>
            </a:r>
            <a:r>
              <a:rPr lang="en-US" sz="800" dirty="0" smtClean="0"/>
              <a:t>\/</a:t>
            </a:r>
            <a:r>
              <a:rPr lang="en-US" sz="800" dirty="0" err="1" smtClean="0"/>
              <a:t>kTWKZxPCdF</a:t>
            </a:r>
            <a:r>
              <a:rPr lang="en-US" sz="800" dirty="0" smtClean="0"/>
              <a:t>",</a:t>
            </a:r>
          </a:p>
          <a:p>
            <a:r>
              <a:rPr lang="en-US" sz="800" dirty="0" smtClean="0"/>
              <a:t>"display_</a:t>
            </a:r>
            <a:r>
              <a:rPr lang="en-US" sz="800" dirty="0" err="1" smtClean="0"/>
              <a:t>url</a:t>
            </a:r>
            <a:r>
              <a:rPr lang="en-US" sz="800" dirty="0" smtClean="0"/>
              <a:t>":"</a:t>
            </a:r>
            <a:r>
              <a:rPr lang="en-US" sz="800" dirty="0" err="1" smtClean="0"/>
              <a:t>pic.twitter.com</a:t>
            </a:r>
            <a:r>
              <a:rPr lang="en-US" sz="800" dirty="0" smtClean="0"/>
              <a:t>\/</a:t>
            </a:r>
            <a:r>
              <a:rPr lang="en-US" sz="800" dirty="0" err="1" smtClean="0"/>
              <a:t>kTWKZxPCdF</a:t>
            </a:r>
            <a:r>
              <a:rPr lang="en-US" sz="800" dirty="0" smtClean="0"/>
              <a:t>",</a:t>
            </a:r>
          </a:p>
          <a:p>
            <a:r>
              <a:rPr lang="en-US" sz="800" dirty="0" smtClean="0"/>
              <a:t>"expanded_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":"https:\/\/</a:t>
            </a:r>
            <a:r>
              <a:rPr lang="en-US" sz="800" dirty="0" err="1" smtClean="0"/>
              <a:t>twitter.com</a:t>
            </a:r>
            <a:r>
              <a:rPr lang="en-US" sz="800" dirty="0" smtClean="0"/>
              <a:t>\/AnnaAlvarez1992\/status\/802233284218368001\/photo\/1",</a:t>
            </a:r>
          </a:p>
          <a:p>
            <a:r>
              <a:rPr lang="en-US" sz="800" dirty="0" smtClean="0"/>
              <a:t>"</a:t>
            </a:r>
            <a:r>
              <a:rPr lang="en-US" sz="800" dirty="0" err="1" smtClean="0"/>
              <a:t>type":"photo</a:t>
            </a:r>
            <a:r>
              <a:rPr lang="en-US" sz="800" dirty="0" smtClean="0"/>
              <a:t>",</a:t>
            </a:r>
          </a:p>
          <a:p>
            <a:r>
              <a:rPr lang="en-US" sz="800" dirty="0" smtClean="0"/>
              <a:t>"sizes":{"medium":{"w":660,"h":330,"resize":"fit"},</a:t>
            </a:r>
          </a:p>
          <a:p>
            <a:r>
              <a:rPr lang="en-US" sz="800" dirty="0" smtClean="0"/>
              <a:t>"thumb":{"w":150,"h":150,"resize":"crop"},</a:t>
            </a:r>
          </a:p>
          <a:p>
            <a:r>
              <a:rPr lang="en-US" sz="800" dirty="0" smtClean="0"/>
              <a:t>"small":{"w":660,"h":330,"resize":"fit"},</a:t>
            </a:r>
          </a:p>
          <a:p>
            <a:r>
              <a:rPr lang="en-US" sz="800" dirty="0" smtClean="0"/>
              <a:t>"large":{"w":660,"h":330,"resize":"fit"}}}]},</a:t>
            </a:r>
          </a:p>
          <a:p>
            <a:r>
              <a:rPr lang="en-US" sz="800" dirty="0" smtClean="0"/>
              <a:t>"</a:t>
            </a:r>
            <a:r>
              <a:rPr lang="en-US" sz="800" dirty="0" err="1" smtClean="0"/>
              <a:t>extended_entities</a:t>
            </a:r>
            <a:r>
              <a:rPr lang="en-US" sz="800" dirty="0" smtClean="0"/>
              <a:t>":{"media":[{"id":802233280405721088,</a:t>
            </a:r>
          </a:p>
          <a:p>
            <a:r>
              <a:rPr lang="en-US" sz="800" dirty="0" smtClean="0"/>
              <a:t>"id_str":"802233280405721088",</a:t>
            </a:r>
          </a:p>
          <a:p>
            <a:r>
              <a:rPr lang="en-US" sz="800" dirty="0" smtClean="0"/>
              <a:t>"indices":[114,137],</a:t>
            </a:r>
          </a:p>
          <a:p>
            <a:r>
              <a:rPr lang="en-US" sz="800" dirty="0" smtClean="0"/>
              <a:t>"media_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":"http:\/\/</a:t>
            </a:r>
            <a:r>
              <a:rPr lang="en-US" sz="800" dirty="0" err="1" smtClean="0"/>
              <a:t>pbs.twimg.com</a:t>
            </a:r>
            <a:r>
              <a:rPr lang="en-US" sz="800" dirty="0" smtClean="0"/>
              <a:t>\/media\/CyIa6wmUUAApLWH.jpg",</a:t>
            </a:r>
          </a:p>
          <a:p>
            <a:r>
              <a:rPr lang="en-US" sz="800" dirty="0" smtClean="0"/>
              <a:t>"</a:t>
            </a:r>
            <a:r>
              <a:rPr lang="en-US" sz="800" dirty="0" err="1" smtClean="0"/>
              <a:t>media_url_https":"https</a:t>
            </a:r>
            <a:r>
              <a:rPr lang="en-US" sz="800" dirty="0" smtClean="0"/>
              <a:t>:\/\/</a:t>
            </a:r>
            <a:r>
              <a:rPr lang="en-US" sz="800" dirty="0" err="1" smtClean="0"/>
              <a:t>pbs.twimg.com</a:t>
            </a:r>
            <a:r>
              <a:rPr lang="en-US" sz="800" dirty="0" smtClean="0"/>
              <a:t>\/media\/CyIa6wmUUAApLWH.jpg",</a:t>
            </a:r>
          </a:p>
          <a:p>
            <a:r>
              <a:rPr lang="en-US" sz="800" dirty="0" smtClean="0"/>
              <a:t>"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":"https:\/\/</a:t>
            </a:r>
            <a:r>
              <a:rPr lang="en-US" sz="800" dirty="0" err="1" smtClean="0"/>
              <a:t>t.co</a:t>
            </a:r>
            <a:r>
              <a:rPr lang="en-US" sz="800" dirty="0" smtClean="0"/>
              <a:t>\/</a:t>
            </a:r>
            <a:r>
              <a:rPr lang="en-US" sz="800" dirty="0" err="1" smtClean="0"/>
              <a:t>kTWKZxPCdF</a:t>
            </a:r>
            <a:r>
              <a:rPr lang="en-US" sz="800" dirty="0" smtClean="0"/>
              <a:t>","display_</a:t>
            </a:r>
            <a:r>
              <a:rPr lang="en-US" sz="800" dirty="0" err="1" smtClean="0"/>
              <a:t>url</a:t>
            </a:r>
            <a:r>
              <a:rPr lang="en-US" sz="800" dirty="0" smtClean="0"/>
              <a:t>":"</a:t>
            </a:r>
            <a:r>
              <a:rPr lang="en-US" sz="800" dirty="0" err="1" smtClean="0"/>
              <a:t>pic.twitter.com</a:t>
            </a:r>
            <a:r>
              <a:rPr lang="en-US" sz="800" dirty="0" smtClean="0"/>
              <a:t>\/</a:t>
            </a:r>
            <a:r>
              <a:rPr lang="en-US" sz="800" dirty="0" err="1" smtClean="0"/>
              <a:t>kTWKZxPCdF</a:t>
            </a:r>
            <a:r>
              <a:rPr lang="en-US" sz="800" dirty="0" smtClean="0"/>
              <a:t>",</a:t>
            </a:r>
          </a:p>
          <a:p>
            <a:r>
              <a:rPr lang="en-US" sz="800" dirty="0" smtClean="0"/>
              <a:t>"</a:t>
            </a:r>
            <a:r>
              <a:rPr lang="en-US" sz="800" dirty="0"/>
              <a:t>expanded_</a:t>
            </a:r>
            <a:r>
              <a:rPr lang="en-US" sz="800" dirty="0" err="1"/>
              <a:t>url</a:t>
            </a:r>
            <a:r>
              <a:rPr lang="en-US" sz="800" dirty="0"/>
              <a:t>":"https:\/\/</a:t>
            </a:r>
            <a:r>
              <a:rPr lang="en-US" sz="800" dirty="0" err="1"/>
              <a:t>twitter.com</a:t>
            </a:r>
            <a:r>
              <a:rPr lang="en-US" sz="800" dirty="0"/>
              <a:t>\/AnnaAlvarez1992\/status\/802233284218368001\/photo\/1",</a:t>
            </a:r>
          </a:p>
          <a:p>
            <a:r>
              <a:rPr lang="en-US" sz="800" dirty="0"/>
              <a:t>"</a:t>
            </a:r>
            <a:r>
              <a:rPr lang="en-US" sz="800" dirty="0" err="1"/>
              <a:t>type":"photo</a:t>
            </a:r>
            <a:r>
              <a:rPr lang="en-US" sz="800" dirty="0"/>
              <a:t>",</a:t>
            </a:r>
          </a:p>
          <a:p>
            <a:r>
              <a:rPr lang="en-US" sz="800" dirty="0"/>
              <a:t>"sizes":{"medium":{"w":660,"h":330,"resize":"fit"},</a:t>
            </a:r>
          </a:p>
          <a:p>
            <a:r>
              <a:rPr lang="en-US" sz="800" dirty="0"/>
              <a:t>"thumb":{"w":150,"h":150,"resize":"crop"},</a:t>
            </a:r>
          </a:p>
          <a:p>
            <a:r>
              <a:rPr lang="en-US" sz="800" dirty="0"/>
              <a:t>"small":{"w":660,"h":330,"resize":"fit"},</a:t>
            </a:r>
          </a:p>
          <a:p>
            <a:r>
              <a:rPr lang="en-US" sz="800" dirty="0"/>
              <a:t>"large":{"w":660,"h":330,"resize":"fit"}}}]},</a:t>
            </a:r>
          </a:p>
          <a:p>
            <a:r>
              <a:rPr lang="en-US" sz="800" dirty="0"/>
              <a:t>"</a:t>
            </a:r>
            <a:r>
              <a:rPr lang="en-US" sz="800" dirty="0" err="1"/>
              <a:t>favorited</a:t>
            </a:r>
            <a:r>
              <a:rPr lang="en-US" sz="800" dirty="0"/>
              <a:t>":false,</a:t>
            </a:r>
          </a:p>
          <a:p>
            <a:r>
              <a:rPr lang="en-US" sz="800" dirty="0"/>
              <a:t>"</a:t>
            </a:r>
            <a:r>
              <a:rPr lang="en-US" sz="800" dirty="0" err="1"/>
              <a:t>retweeted":false</a:t>
            </a:r>
            <a:r>
              <a:rPr lang="en-US" sz="800" dirty="0"/>
              <a:t>,</a:t>
            </a:r>
          </a:p>
          <a:p>
            <a:r>
              <a:rPr lang="en-US" sz="800" dirty="0"/>
              <a:t>"</a:t>
            </a:r>
            <a:r>
              <a:rPr lang="en-US" sz="800" dirty="0" err="1"/>
              <a:t>possibly_sensitive":false</a:t>
            </a:r>
            <a:r>
              <a:rPr lang="en-US" sz="800" dirty="0"/>
              <a:t>,</a:t>
            </a:r>
          </a:p>
          <a:p>
            <a:r>
              <a:rPr lang="en-US" sz="800" dirty="0"/>
              <a:t>"</a:t>
            </a:r>
            <a:r>
              <a:rPr lang="en-US" sz="800" dirty="0" err="1"/>
              <a:t>filter_level":"low</a:t>
            </a:r>
            <a:r>
              <a:rPr lang="en-US" sz="800" dirty="0"/>
              <a:t>",</a:t>
            </a:r>
          </a:p>
          <a:p>
            <a:r>
              <a:rPr lang="en-US" sz="800" dirty="0"/>
              <a:t>"</a:t>
            </a:r>
            <a:r>
              <a:rPr lang="en-US" sz="800" dirty="0" err="1"/>
              <a:t>lang</a:t>
            </a:r>
            <a:r>
              <a:rPr lang="en-US" sz="800" dirty="0"/>
              <a:t>":"en",</a:t>
            </a:r>
          </a:p>
          <a:p>
            <a:r>
              <a:rPr lang="en-US" sz="800" dirty="0"/>
              <a:t>"timestamp_ms":"1480102294388"}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41069" y="769022"/>
            <a:ext cx="2112498" cy="60303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" dirty="0" smtClean="0"/>
              <a:t>"profile_banner_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":"https:\/\/</a:t>
            </a:r>
            <a:r>
              <a:rPr lang="en-US" sz="800" dirty="0" err="1" smtClean="0"/>
              <a:t>pbs.twimg.com</a:t>
            </a:r>
            <a:r>
              <a:rPr lang="en-US" sz="800" dirty="0" smtClean="0"/>
              <a:t>\/</a:t>
            </a:r>
            <a:r>
              <a:rPr lang="en-US" sz="800" dirty="0" err="1" smtClean="0"/>
              <a:t>profile_banners</a:t>
            </a:r>
            <a:r>
              <a:rPr lang="en-US" sz="800" dirty="0" smtClean="0"/>
              <a:t>\/772922637953667072\/1473123472",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default_profile":false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default_profile_image":false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following":null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follow_request_sent":null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notifications":null</a:t>
            </a:r>
            <a:r>
              <a:rPr lang="en-US" sz="800" dirty="0" smtClean="0"/>
              <a:t>},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geo":null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coordinates":null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place":null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contributors":null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is_quote_status":false</a:t>
            </a:r>
            <a:r>
              <a:rPr lang="en-US" sz="800" dirty="0" smtClean="0"/>
              <a:t>,</a:t>
            </a:r>
          </a:p>
          <a:p>
            <a:pPr marL="0" indent="0">
              <a:buNone/>
            </a:pPr>
            <a:r>
              <a:rPr lang="en-US" sz="800" dirty="0" smtClean="0"/>
              <a:t>"retweet_count":0,</a:t>
            </a:r>
          </a:p>
          <a:p>
            <a:pPr marL="0" indent="0">
              <a:buNone/>
            </a:pPr>
            <a:r>
              <a:rPr lang="en-US" sz="800" dirty="0" smtClean="0"/>
              <a:t>"favorite_count":0,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/>
              <a:t>favorite_count":0,</a:t>
            </a:r>
          </a:p>
          <a:p>
            <a:pPr marL="0" indent="0">
              <a:buNone/>
            </a:pPr>
            <a:r>
              <a:rPr lang="en-US" sz="800" dirty="0" smtClean="0"/>
              <a:t>"entities":{"hashtags":[],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urls</a:t>
            </a:r>
            <a:r>
              <a:rPr lang="en-US" sz="800" dirty="0" smtClean="0"/>
              <a:t>":[{"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":"https:\/\/</a:t>
            </a:r>
            <a:r>
              <a:rPr lang="en-US" sz="800" dirty="0" err="1" smtClean="0"/>
              <a:t>t.co</a:t>
            </a:r>
            <a:r>
              <a:rPr lang="en-US" sz="800" dirty="0" smtClean="0"/>
              <a:t>\/WzB6edU0Rl",</a:t>
            </a:r>
          </a:p>
          <a:p>
            <a:pPr marL="0" indent="0">
              <a:buNone/>
            </a:pPr>
            <a:r>
              <a:rPr lang="en-US" sz="800" dirty="0" smtClean="0"/>
              <a:t>"expanded_</a:t>
            </a:r>
            <a:r>
              <a:rPr lang="en-US" sz="800" dirty="0" err="1" smtClean="0"/>
              <a:t>url</a:t>
            </a:r>
            <a:r>
              <a:rPr lang="en-US" sz="800" dirty="0" smtClean="0"/>
              <a:t>":"http:\/\/</a:t>
            </a:r>
            <a:r>
              <a:rPr lang="en-US" sz="800" dirty="0" err="1" smtClean="0"/>
              <a:t>viid.me</a:t>
            </a:r>
            <a:r>
              <a:rPr lang="en-US" sz="800" dirty="0" smtClean="0"/>
              <a:t>\/qq2WHi",</a:t>
            </a:r>
          </a:p>
          <a:p>
            <a:pPr marL="0" indent="0">
              <a:buNone/>
            </a:pPr>
            <a:r>
              <a:rPr lang="en-US" sz="800" dirty="0" smtClean="0"/>
              <a:t>"display_</a:t>
            </a:r>
            <a:r>
              <a:rPr lang="en-US" sz="800" dirty="0" err="1" smtClean="0"/>
              <a:t>url</a:t>
            </a:r>
            <a:r>
              <a:rPr lang="en-US" sz="800" dirty="0" smtClean="0"/>
              <a:t>":"</a:t>
            </a:r>
            <a:r>
              <a:rPr lang="en-US" sz="800" dirty="0" err="1" smtClean="0"/>
              <a:t>viid.me</a:t>
            </a:r>
            <a:r>
              <a:rPr lang="en-US" sz="800" dirty="0" smtClean="0"/>
              <a:t>\/qq2WHi",</a:t>
            </a:r>
          </a:p>
          <a:p>
            <a:pPr marL="0" indent="0">
              <a:buNone/>
            </a:pPr>
            <a:r>
              <a:rPr lang="en-US" sz="800" dirty="0" smtClean="0"/>
              <a:t>"indices":[90,113]}],</a:t>
            </a:r>
          </a:p>
          <a:p>
            <a:pPr marL="0" indent="0">
              <a:buNone/>
            </a:pPr>
            <a:r>
              <a:rPr lang="en-US" sz="800" dirty="0" smtClean="0"/>
              <a:t>"</a:t>
            </a:r>
            <a:r>
              <a:rPr lang="en-US" sz="800" dirty="0" err="1" smtClean="0"/>
              <a:t>user_mentions</a:t>
            </a:r>
            <a:r>
              <a:rPr lang="en-US" sz="800" dirty="0" smtClean="0"/>
              <a:t>":[],</a:t>
            </a:r>
          </a:p>
          <a:p>
            <a:pPr marL="0" indent="0">
              <a:buNone/>
            </a:pPr>
            <a:r>
              <a:rPr lang="en-US" sz="800" dirty="0" smtClean="0"/>
              <a:t>"symbols":[],</a:t>
            </a:r>
          </a:p>
          <a:p>
            <a:pPr marL="0" indent="0">
              <a:buNone/>
            </a:pPr>
            <a:r>
              <a:rPr lang="en-US" sz="800" dirty="0" smtClean="0"/>
              <a:t>"media":[{"id":802233280405721088,</a:t>
            </a:r>
          </a:p>
          <a:p>
            <a:pPr marL="0" indent="0">
              <a:buNone/>
            </a:pPr>
            <a:r>
              <a:rPr lang="en-US" sz="800" dirty="0" smtClean="0"/>
              <a:t>"id_str":"802233280405721088",</a:t>
            </a:r>
          </a:p>
          <a:p>
            <a:pPr marL="0" indent="0">
              <a:buNone/>
            </a:pPr>
            <a:r>
              <a:rPr lang="en-US" sz="800" dirty="0" smtClean="0"/>
              <a:t>"indices":[114,137],</a:t>
            </a:r>
          </a:p>
        </p:txBody>
      </p:sp>
    </p:spTree>
    <p:extLst>
      <p:ext uri="{BB962C8B-B14F-4D97-AF65-F5344CB8AC3E}">
        <p14:creationId xmlns:p14="http://schemas.microsoft.com/office/powerpoint/2010/main" val="9733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2206</Words>
  <Application>Microsoft Macintosh PowerPoint</Application>
  <PresentationFormat>Widescreen</PresentationFormat>
  <Paragraphs>234</Paragraphs>
  <Slides>22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Calibri Light</vt:lpstr>
      <vt:lpstr>Arial</vt:lpstr>
      <vt:lpstr>Office Theme</vt:lpstr>
      <vt:lpstr>Interactive Twitter Data  Visualization    Word Cloud </vt:lpstr>
      <vt:lpstr>Goals?</vt:lpstr>
      <vt:lpstr>What is Twitter ?              </vt:lpstr>
      <vt:lpstr>PowerPoint Presentation</vt:lpstr>
      <vt:lpstr>How to get tweets?   - Twitter Account</vt:lpstr>
      <vt:lpstr>How to get tweets?   -  Tweepy  – connection to Twitter API</vt:lpstr>
      <vt:lpstr>How to get tweets?   - Tweepy   StreamingAPI </vt:lpstr>
      <vt:lpstr>How to get tweets?   - tweet sample</vt:lpstr>
      <vt:lpstr>How to get tweets?   - tweet sample</vt:lpstr>
      <vt:lpstr>PowerPoint Presentation</vt:lpstr>
      <vt:lpstr>How to get tweets?    Python  -  WordCloud library</vt:lpstr>
      <vt:lpstr>How to get tweets?    Python  -  WordCloud library</vt:lpstr>
      <vt:lpstr>D3.js  - D3 for Data-Driven Documents</vt:lpstr>
      <vt:lpstr>How to get tweets?    Python  – Word frequencies  for D3.js WordCloud  </vt:lpstr>
      <vt:lpstr>JavaScript  D3.js</vt:lpstr>
      <vt:lpstr>PowerPoint Presentation</vt:lpstr>
      <vt:lpstr>Conclusion - 2</vt:lpstr>
      <vt:lpstr>Filter: ‘Ghana’           Tweets for Dec 6 2016 (8:25am-4:38pm)</vt:lpstr>
      <vt:lpstr>Ghana Election</vt:lpstr>
      <vt:lpstr>Python-WordCloud            @realDonaldTrump         Tweets:34.1K </vt:lpstr>
      <vt:lpstr>Python-WordCloud            @HillaryClinton               Tweets:9.8K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Twitter Data Word Cloud Analysis</dc:title>
  <dc:creator>Microsoft Office User</dc:creator>
  <cp:lastModifiedBy>Microsoft Office User</cp:lastModifiedBy>
  <cp:revision>124</cp:revision>
  <cp:lastPrinted>2016-12-07T11:59:09Z</cp:lastPrinted>
  <dcterms:created xsi:type="dcterms:W3CDTF">2016-12-04T19:27:58Z</dcterms:created>
  <dcterms:modified xsi:type="dcterms:W3CDTF">2016-12-07T21:50:18Z</dcterms:modified>
</cp:coreProperties>
</file>